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23"/>
  </p:notesMasterIdLst>
  <p:handoutMasterIdLst>
    <p:handoutMasterId r:id="rId24"/>
  </p:handoutMasterIdLst>
  <p:sldIdLst>
    <p:sldId id="294" r:id="rId5"/>
    <p:sldId id="258" r:id="rId6"/>
    <p:sldId id="259" r:id="rId7"/>
    <p:sldId id="260" r:id="rId8"/>
    <p:sldId id="297" r:id="rId9"/>
    <p:sldId id="300" r:id="rId10"/>
    <p:sldId id="303" r:id="rId11"/>
    <p:sldId id="304" r:id="rId12"/>
    <p:sldId id="298" r:id="rId13"/>
    <p:sldId id="305" r:id="rId14"/>
    <p:sldId id="306" r:id="rId15"/>
    <p:sldId id="310" r:id="rId16"/>
    <p:sldId id="308" r:id="rId17"/>
    <p:sldId id="307" r:id="rId18"/>
    <p:sldId id="301" r:id="rId19"/>
    <p:sldId id="309" r:id="rId20"/>
    <p:sldId id="302" r:id="rId21"/>
    <p:sldId id="26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64587B-55B4-FBF2-0FA7-C5C3A2002601}" name="Alicia Velasco Santiago" initials="AVS" userId="S::avelasco@freepikco.onmicrosoft.com::6ebda6ea-dc2d-49ad-b83c-c987d890dd8e" providerId="AD"/>
  <p188:author id="{5EBDB1DB-79A8-947B-9063-5F17B44521F2}" name="Ruben Martin Sanchez" initials="RMS" userId="e84aa1c1e377097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1"/>
    <a:srgbClr val="2A2A2B"/>
    <a:srgbClr val="272726"/>
    <a:srgbClr val="4E4E4D"/>
    <a:srgbClr val="C9C9C7"/>
    <a:srgbClr val="CBCBC9"/>
    <a:srgbClr val="000000"/>
    <a:srgbClr val="3E4C4C"/>
    <a:srgbClr val="A3D392"/>
    <a:srgbClr val="749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78" autoAdjust="0"/>
    <p:restoredTop sz="96713" autoAdjust="0"/>
  </p:normalViewPr>
  <p:slideViewPr>
    <p:cSldViewPr snapToGrid="0" showGuides="1">
      <p:cViewPr varScale="1">
        <p:scale>
          <a:sx n="141" d="100"/>
          <a:sy n="141" d="100"/>
        </p:scale>
        <p:origin x="282" y="12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2" d="100"/>
          <a:sy n="92" d="100"/>
        </p:scale>
        <p:origin x="3187"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9E3E546-B60C-492A-8D16-A59B0770EA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95CABD8-57B8-43EE-96EA-D870770C81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3F6F6D-2262-467B-9F31-363FEF7BC48A}" type="datetimeFigureOut">
              <a:rPr lang="es-ES" smtClean="0"/>
              <a:t>14/09/2022</a:t>
            </a:fld>
            <a:endParaRPr lang="es-ES"/>
          </a:p>
        </p:txBody>
      </p:sp>
      <p:sp>
        <p:nvSpPr>
          <p:cNvPr id="4" name="Marcador de pie de página 3">
            <a:extLst>
              <a:ext uri="{FF2B5EF4-FFF2-40B4-BE49-F238E27FC236}">
                <a16:creationId xmlns:a16="http://schemas.microsoft.com/office/drawing/2014/main" id="{904550E2-F10A-4D8C-9D69-003BBEFCA3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BB2B0F7-1C7A-4CBF-BF35-9A7B96BB3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868494-18A3-460E-B1EE-C7C4A533F12A}" type="slidenum">
              <a:rPr lang="es-ES" smtClean="0"/>
              <a:t>‹#›</a:t>
            </a:fld>
            <a:endParaRPr lang="es-ES"/>
          </a:p>
        </p:txBody>
      </p:sp>
    </p:spTree>
    <p:extLst>
      <p:ext uri="{BB962C8B-B14F-4D97-AF65-F5344CB8AC3E}">
        <p14:creationId xmlns:p14="http://schemas.microsoft.com/office/powerpoint/2010/main" val="1384804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7DF6A-D5E5-488E-9109-7EC3FCA8962B}" type="datetimeFigureOut">
              <a:rPr lang="es-ES" smtClean="0"/>
              <a:t>14/09/2022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714E7-2CE9-457A-95A6-BFA02A45C721}" type="slidenum">
              <a:rPr lang="es-ES" smtClean="0"/>
              <a:t>‹#›</a:t>
            </a:fld>
            <a:endParaRPr lang="es-ES"/>
          </a:p>
        </p:txBody>
      </p:sp>
    </p:spTree>
    <p:extLst>
      <p:ext uri="{BB962C8B-B14F-4D97-AF65-F5344CB8AC3E}">
        <p14:creationId xmlns:p14="http://schemas.microsoft.com/office/powerpoint/2010/main" val="3635633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AB714E7-2CE9-457A-95A6-BFA02A45C721}" type="slidenum">
              <a:rPr lang="es-ES" smtClean="0"/>
              <a:t>1</a:t>
            </a:fld>
            <a:endParaRPr lang="es-ES"/>
          </a:p>
        </p:txBody>
      </p:sp>
    </p:spTree>
    <p:extLst>
      <p:ext uri="{BB962C8B-B14F-4D97-AF65-F5344CB8AC3E}">
        <p14:creationId xmlns:p14="http://schemas.microsoft.com/office/powerpoint/2010/main" val="151226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864D9E1-2A4F-4031-9A4B-0354AA75EECA}"/>
              </a:ext>
            </a:extLst>
          </p:cNvPr>
          <p:cNvSpPr/>
          <p:nvPr userDrawn="1"/>
        </p:nvSpPr>
        <p:spPr>
          <a:xfrm>
            <a:off x="6271260" y="0"/>
            <a:ext cx="2872740" cy="5143500"/>
          </a:xfrm>
          <a:prstGeom prst="rect">
            <a:avLst/>
          </a:prstGeom>
          <a:solidFill>
            <a:srgbClr val="A3D3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p:cNvSpPr>
            <a:spLocks noGrp="1"/>
          </p:cNvSpPr>
          <p:nvPr>
            <p:ph type="ctrTitle" hasCustomPrompt="1"/>
          </p:nvPr>
        </p:nvSpPr>
        <p:spPr>
          <a:xfrm>
            <a:off x="723900" y="653608"/>
            <a:ext cx="4878000" cy="3009600"/>
          </a:xfrm>
        </p:spPr>
        <p:txBody>
          <a:bodyPr anchor="ctr">
            <a:noAutofit/>
          </a:bodyPr>
          <a:lstStyle>
            <a:lvl1pPr algn="l">
              <a:defRPr sz="4800"/>
            </a:lvl1pPr>
          </a:lstStyle>
          <a:p>
            <a:r>
              <a:rPr lang="en-US" dirty="0"/>
              <a:t>CLICK TO EDIT MASTER TITLE STYLE</a:t>
            </a:r>
          </a:p>
        </p:txBody>
      </p:sp>
      <p:sp>
        <p:nvSpPr>
          <p:cNvPr id="3" name="Subtitle 2"/>
          <p:cNvSpPr>
            <a:spLocks noGrp="1"/>
          </p:cNvSpPr>
          <p:nvPr>
            <p:ph type="subTitle" idx="1" hasCustomPrompt="1"/>
          </p:nvPr>
        </p:nvSpPr>
        <p:spPr>
          <a:xfrm>
            <a:off x="723899" y="3562240"/>
            <a:ext cx="4878000" cy="378000"/>
          </a:xfrm>
        </p:spPr>
        <p:txBody>
          <a:bodyPr anchor="ctr">
            <a:normAutofit/>
          </a:bodyPr>
          <a:lstStyle>
            <a:lvl1pPr marL="0" indent="0" algn="l">
              <a:buNone/>
              <a:defRPr sz="1600" b="0">
                <a:latin typeface="Montserrat" panose="00000500000000000000" pitchFamily="50"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lvl1pPr>
              <a:defRPr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ur columns">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3AE76773-257D-4ABE-9FE4-940924E8C48A}"/>
              </a:ext>
            </a:extLst>
          </p:cNvPr>
          <p:cNvSpPr/>
          <p:nvPr userDrawn="1"/>
        </p:nvSpPr>
        <p:spPr>
          <a:xfrm rot="16200000">
            <a:off x="-2216470" y="2203130"/>
            <a:ext cx="5156837" cy="723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9/14/2022</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25" name="Title 1">
            <a:extLst>
              <a:ext uri="{FF2B5EF4-FFF2-40B4-BE49-F238E27FC236}">
                <a16:creationId xmlns:a16="http://schemas.microsoft.com/office/drawing/2014/main" id="{EBBEB01E-00E2-4AF6-8E95-9D68EE951F3C}"/>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
        <p:nvSpPr>
          <p:cNvPr id="73" name="Text Placeholder 2">
            <a:extLst>
              <a:ext uri="{FF2B5EF4-FFF2-40B4-BE49-F238E27FC236}">
                <a16:creationId xmlns:a16="http://schemas.microsoft.com/office/drawing/2014/main" id="{EF259C1A-A07C-4876-B245-946CBDF0FC8A}"/>
              </a:ext>
            </a:extLst>
          </p:cNvPr>
          <p:cNvSpPr>
            <a:spLocks noGrp="1"/>
          </p:cNvSpPr>
          <p:nvPr>
            <p:ph type="body" idx="1" hasCustomPrompt="1"/>
          </p:nvPr>
        </p:nvSpPr>
        <p:spPr>
          <a:xfrm>
            <a:off x="1416600" y="2214000"/>
            <a:ext cx="2548800" cy="388800"/>
          </a:xfrm>
        </p:spPr>
        <p:txBody>
          <a:bodyPr anchor="ctr">
            <a:noAutofit/>
          </a:bodyPr>
          <a:lstStyle>
            <a:lvl1pPr marL="0" indent="0" algn="ctr">
              <a:buNone/>
              <a:defRPr sz="1400" b="0">
                <a:solidFill>
                  <a:schemeClr val="tx1"/>
                </a:solidFill>
                <a:latin typeface="Montserrat" panose="000005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4" name="Text Placeholder 2">
            <a:extLst>
              <a:ext uri="{FF2B5EF4-FFF2-40B4-BE49-F238E27FC236}">
                <a16:creationId xmlns:a16="http://schemas.microsoft.com/office/drawing/2014/main" id="{EF9DC7EB-DD48-47C3-84E3-B85DD18B8CA9}"/>
              </a:ext>
            </a:extLst>
          </p:cNvPr>
          <p:cNvSpPr>
            <a:spLocks noGrp="1"/>
          </p:cNvSpPr>
          <p:nvPr>
            <p:ph type="body" idx="14" hasCustomPrompt="1"/>
          </p:nvPr>
        </p:nvSpPr>
        <p:spPr>
          <a:xfrm>
            <a:off x="1416600" y="1821600"/>
            <a:ext cx="2548800" cy="392400"/>
          </a:xfrm>
        </p:spPr>
        <p:txBody>
          <a:bodyPr anchor="ctr">
            <a:noAutofit/>
          </a:bodyPr>
          <a:lstStyle>
            <a:lvl1pPr marL="0" indent="0" algn="ctr">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5" name="Text Placeholder 2">
            <a:extLst>
              <a:ext uri="{FF2B5EF4-FFF2-40B4-BE49-F238E27FC236}">
                <a16:creationId xmlns:a16="http://schemas.microsoft.com/office/drawing/2014/main" id="{AA83D1AE-2160-4267-968E-97ACD5CAE2F6}"/>
              </a:ext>
            </a:extLst>
          </p:cNvPr>
          <p:cNvSpPr>
            <a:spLocks noGrp="1"/>
          </p:cNvSpPr>
          <p:nvPr>
            <p:ph type="body" idx="15" hasCustomPrompt="1"/>
          </p:nvPr>
        </p:nvSpPr>
        <p:spPr>
          <a:xfrm>
            <a:off x="5175000" y="2214000"/>
            <a:ext cx="2548800" cy="388800"/>
          </a:xfrm>
        </p:spPr>
        <p:txBody>
          <a:bodyPr anchor="ctr">
            <a:noAutofit/>
          </a:bodyPr>
          <a:lstStyle>
            <a:lvl1pPr marL="0" indent="0" algn="ctr">
              <a:buNone/>
              <a:defRPr sz="1400" b="0">
                <a:solidFill>
                  <a:schemeClr val="tx1"/>
                </a:solidFill>
                <a:latin typeface="Montserrat" panose="000005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6" name="Text Placeholder 2">
            <a:extLst>
              <a:ext uri="{FF2B5EF4-FFF2-40B4-BE49-F238E27FC236}">
                <a16:creationId xmlns:a16="http://schemas.microsoft.com/office/drawing/2014/main" id="{E3E15249-BC3C-4A1B-8AE9-FB1522FF30D8}"/>
              </a:ext>
            </a:extLst>
          </p:cNvPr>
          <p:cNvSpPr>
            <a:spLocks noGrp="1"/>
          </p:cNvSpPr>
          <p:nvPr>
            <p:ph type="body" idx="17" hasCustomPrompt="1"/>
          </p:nvPr>
        </p:nvSpPr>
        <p:spPr>
          <a:xfrm>
            <a:off x="5174279" y="1821600"/>
            <a:ext cx="2550242" cy="392400"/>
          </a:xfrm>
        </p:spPr>
        <p:txBody>
          <a:bodyPr anchor="ctr">
            <a:noAutofit/>
          </a:bodyPr>
          <a:lstStyle>
            <a:lvl1pPr marL="0" indent="0" algn="ctr">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7" name="Text Placeholder 2">
            <a:extLst>
              <a:ext uri="{FF2B5EF4-FFF2-40B4-BE49-F238E27FC236}">
                <a16:creationId xmlns:a16="http://schemas.microsoft.com/office/drawing/2014/main" id="{505F309F-DEF7-4BEB-A516-EB276EE3506B}"/>
              </a:ext>
            </a:extLst>
          </p:cNvPr>
          <p:cNvSpPr>
            <a:spLocks noGrp="1"/>
          </p:cNvSpPr>
          <p:nvPr>
            <p:ph type="body" idx="18" hasCustomPrompt="1"/>
          </p:nvPr>
        </p:nvSpPr>
        <p:spPr>
          <a:xfrm>
            <a:off x="5175000" y="4014000"/>
            <a:ext cx="2548800" cy="393192"/>
          </a:xfrm>
        </p:spPr>
        <p:txBody>
          <a:bodyPr anchor="ctr">
            <a:noAutofit/>
          </a:bodyPr>
          <a:lstStyle>
            <a:lvl1pPr marL="0" indent="0" algn="ctr">
              <a:buNone/>
              <a:defRPr sz="1400" b="0">
                <a:solidFill>
                  <a:schemeClr val="tx1"/>
                </a:solidFill>
                <a:latin typeface="Montserrat" panose="000005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8" name="Text Placeholder 2">
            <a:extLst>
              <a:ext uri="{FF2B5EF4-FFF2-40B4-BE49-F238E27FC236}">
                <a16:creationId xmlns:a16="http://schemas.microsoft.com/office/drawing/2014/main" id="{916F5B2C-32F2-4B58-A625-8B9488712FA7}"/>
              </a:ext>
            </a:extLst>
          </p:cNvPr>
          <p:cNvSpPr>
            <a:spLocks noGrp="1"/>
          </p:cNvSpPr>
          <p:nvPr>
            <p:ph type="body" idx="19" hasCustomPrompt="1"/>
          </p:nvPr>
        </p:nvSpPr>
        <p:spPr>
          <a:xfrm>
            <a:off x="5174279" y="3636000"/>
            <a:ext cx="2550242" cy="393192"/>
          </a:xfrm>
        </p:spPr>
        <p:txBody>
          <a:bodyPr anchor="ctr">
            <a:noAutofit/>
          </a:bodyPr>
          <a:lstStyle>
            <a:lvl1pPr marL="0" indent="0" algn="ctr">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9" name="Text Placeholder 2">
            <a:extLst>
              <a:ext uri="{FF2B5EF4-FFF2-40B4-BE49-F238E27FC236}">
                <a16:creationId xmlns:a16="http://schemas.microsoft.com/office/drawing/2014/main" id="{C8D70CF9-AFEC-4EEF-8738-450A1898596A}"/>
              </a:ext>
            </a:extLst>
          </p:cNvPr>
          <p:cNvSpPr>
            <a:spLocks noGrp="1"/>
          </p:cNvSpPr>
          <p:nvPr>
            <p:ph type="body" idx="20" hasCustomPrompt="1"/>
          </p:nvPr>
        </p:nvSpPr>
        <p:spPr>
          <a:xfrm>
            <a:off x="1416600" y="4014000"/>
            <a:ext cx="2548800" cy="393192"/>
          </a:xfrm>
        </p:spPr>
        <p:txBody>
          <a:bodyPr anchor="ctr">
            <a:noAutofit/>
          </a:bodyPr>
          <a:lstStyle>
            <a:lvl1pPr marL="0" indent="0" algn="ctr">
              <a:buFont typeface="Arial" panose="020B0604020202020204" pitchFamily="34" charset="0"/>
              <a:buNone/>
              <a:defRPr sz="1400" b="0">
                <a:solidFill>
                  <a:schemeClr val="tx1"/>
                </a:solidFill>
                <a:latin typeface="Montserrat" panose="000005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0" name="Text Placeholder 2">
            <a:extLst>
              <a:ext uri="{FF2B5EF4-FFF2-40B4-BE49-F238E27FC236}">
                <a16:creationId xmlns:a16="http://schemas.microsoft.com/office/drawing/2014/main" id="{CCCD16AF-45E4-4B73-8D05-3DA7CFADBC82}"/>
              </a:ext>
            </a:extLst>
          </p:cNvPr>
          <p:cNvSpPr>
            <a:spLocks noGrp="1"/>
          </p:cNvSpPr>
          <p:nvPr>
            <p:ph type="body" idx="21" hasCustomPrompt="1"/>
          </p:nvPr>
        </p:nvSpPr>
        <p:spPr>
          <a:xfrm>
            <a:off x="1415879" y="3639600"/>
            <a:ext cx="2550242" cy="392400"/>
          </a:xfrm>
        </p:spPr>
        <p:txBody>
          <a:bodyPr anchor="ctr">
            <a:noAutofit/>
          </a:bodyPr>
          <a:lstStyle>
            <a:lvl1pPr marL="0" indent="0" algn="ctr">
              <a:buFont typeface="Arial" panose="020B0604020202020204" pitchFamily="34" charset="0"/>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1" name="Text Placeholder 2">
            <a:extLst>
              <a:ext uri="{FF2B5EF4-FFF2-40B4-BE49-F238E27FC236}">
                <a16:creationId xmlns:a16="http://schemas.microsoft.com/office/drawing/2014/main" id="{28A223A3-15DD-475B-AD8A-CD3411FCD577}"/>
              </a:ext>
            </a:extLst>
          </p:cNvPr>
          <p:cNvSpPr>
            <a:spLocks noGrp="1"/>
          </p:cNvSpPr>
          <p:nvPr>
            <p:ph type="body" idx="22"/>
          </p:nvPr>
        </p:nvSpPr>
        <p:spPr>
          <a:xfrm>
            <a:off x="1416600" y="1231200"/>
            <a:ext cx="2548800" cy="392400"/>
          </a:xfrm>
        </p:spPr>
        <p:txBody>
          <a:bodyPr>
            <a:noAutofit/>
          </a:bodyPr>
          <a:lstStyle>
            <a:lvl1pPr marL="0" indent="0" algn="ctr">
              <a:buNone/>
              <a:defRPr sz="2200" b="1">
                <a:solidFill>
                  <a:schemeClr val="bg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2" name="Text Placeholder 2">
            <a:extLst>
              <a:ext uri="{FF2B5EF4-FFF2-40B4-BE49-F238E27FC236}">
                <a16:creationId xmlns:a16="http://schemas.microsoft.com/office/drawing/2014/main" id="{23E83119-3348-458E-BFA8-4EFD059588AA}"/>
              </a:ext>
            </a:extLst>
          </p:cNvPr>
          <p:cNvSpPr>
            <a:spLocks noGrp="1"/>
          </p:cNvSpPr>
          <p:nvPr>
            <p:ph type="body" idx="23"/>
          </p:nvPr>
        </p:nvSpPr>
        <p:spPr>
          <a:xfrm>
            <a:off x="5174279" y="1231200"/>
            <a:ext cx="2550242" cy="392400"/>
          </a:xfrm>
        </p:spPr>
        <p:txBody>
          <a:bodyPr>
            <a:noAutofit/>
          </a:bodyPr>
          <a:lstStyle>
            <a:lvl1pPr marL="0" indent="0" algn="ctr">
              <a:buNone/>
              <a:defRPr sz="2200" b="1">
                <a:solidFill>
                  <a:schemeClr val="bg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3" name="Text Placeholder 2">
            <a:extLst>
              <a:ext uri="{FF2B5EF4-FFF2-40B4-BE49-F238E27FC236}">
                <a16:creationId xmlns:a16="http://schemas.microsoft.com/office/drawing/2014/main" id="{01CEA756-96F4-45D1-B687-2A39EC171B2E}"/>
              </a:ext>
            </a:extLst>
          </p:cNvPr>
          <p:cNvSpPr>
            <a:spLocks noGrp="1"/>
          </p:cNvSpPr>
          <p:nvPr>
            <p:ph type="body" idx="24"/>
          </p:nvPr>
        </p:nvSpPr>
        <p:spPr>
          <a:xfrm>
            <a:off x="1415879" y="3027600"/>
            <a:ext cx="2550242" cy="414984"/>
          </a:xfrm>
        </p:spPr>
        <p:txBody>
          <a:bodyPr>
            <a:noAutofit/>
          </a:bodyPr>
          <a:lstStyle>
            <a:lvl1pPr marL="0" indent="0" algn="ctr">
              <a:buNone/>
              <a:defRPr sz="2200" b="1">
                <a:solidFill>
                  <a:schemeClr val="bg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4" name="Text Placeholder 2">
            <a:extLst>
              <a:ext uri="{FF2B5EF4-FFF2-40B4-BE49-F238E27FC236}">
                <a16:creationId xmlns:a16="http://schemas.microsoft.com/office/drawing/2014/main" id="{1CA9C754-C75E-4072-95DF-5A052ADBC4B0}"/>
              </a:ext>
            </a:extLst>
          </p:cNvPr>
          <p:cNvSpPr>
            <a:spLocks noGrp="1"/>
          </p:cNvSpPr>
          <p:nvPr>
            <p:ph type="body" idx="25"/>
          </p:nvPr>
        </p:nvSpPr>
        <p:spPr>
          <a:xfrm>
            <a:off x="5174279" y="3027600"/>
            <a:ext cx="2550242" cy="414984"/>
          </a:xfrm>
        </p:spPr>
        <p:txBody>
          <a:bodyPr>
            <a:noAutofit/>
          </a:bodyPr>
          <a:lstStyle>
            <a:lvl1pPr marL="0" indent="0" algn="ctr">
              <a:buFont typeface="Arial" panose="020B0604020202020204" pitchFamily="34" charset="0"/>
              <a:buNone/>
              <a:defRPr sz="2200" b="1">
                <a:solidFill>
                  <a:schemeClr val="bg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490526C-D60D-4B14-8F43-F1B8B54F75FC}"/>
              </a:ext>
            </a:extLst>
          </p:cNvPr>
          <p:cNvSpPr/>
          <p:nvPr userDrawn="1"/>
        </p:nvSpPr>
        <p:spPr>
          <a:xfrm rot="16200000">
            <a:off x="3989438" y="-4002598"/>
            <a:ext cx="1165123" cy="9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p:cNvSpPr>
            <a:spLocks noGrp="1"/>
          </p:cNvSpPr>
          <p:nvPr>
            <p:ph type="title"/>
          </p:nvPr>
        </p:nvSpPr>
        <p:spPr>
          <a:xfrm>
            <a:off x="723900" y="552449"/>
            <a:ext cx="7696200" cy="432000"/>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
        <p:nvSpPr>
          <p:cNvPr id="9" name="Content Placeholder 3">
            <a:extLst>
              <a:ext uri="{FF2B5EF4-FFF2-40B4-BE49-F238E27FC236}">
                <a16:creationId xmlns:a16="http://schemas.microsoft.com/office/drawing/2014/main" id="{0490B421-C816-4E55-A4CC-1C8849D91A3B}"/>
              </a:ext>
            </a:extLst>
          </p:cNvPr>
          <p:cNvSpPr>
            <a:spLocks noGrp="1"/>
          </p:cNvSpPr>
          <p:nvPr>
            <p:ph sz="half" idx="2" hasCustomPrompt="1"/>
          </p:nvPr>
        </p:nvSpPr>
        <p:spPr>
          <a:xfrm>
            <a:off x="723900" y="1282834"/>
            <a:ext cx="5994334" cy="1076602"/>
          </a:xfrm>
        </p:spPr>
        <p:txBody>
          <a:bodyPr anchor="ctr">
            <a:normAutofit/>
          </a:bodyPr>
          <a:lstStyle>
            <a:lvl1pPr marL="0" indent="0">
              <a:buNone/>
              <a:defRPr sz="1400" b="0">
                <a:solidFill>
                  <a:schemeClr val="tx1"/>
                </a:solidFill>
                <a:latin typeface="Montserrat" panose="00000500000000000000" pitchFamily="50" charset="0"/>
              </a:defRPr>
            </a:lvl1pPr>
            <a:lvl2pPr marL="628650" indent="-285750">
              <a:buFont typeface="Arial" panose="020B0604020202020204" pitchFamily="34" charset="0"/>
              <a:buChar char="•"/>
              <a:defRPr sz="1600" b="0">
                <a:solidFill>
                  <a:schemeClr val="tx1"/>
                </a:solidFill>
                <a:latin typeface="Montserrat" panose="00000500000000000000" pitchFamily="50" charset="0"/>
              </a:defRPr>
            </a:lvl2pPr>
            <a:lvl3pPr marL="971550" indent="-285750">
              <a:buFont typeface="Arial" panose="020B0604020202020204" pitchFamily="34" charset="0"/>
              <a:buChar char="•"/>
              <a:defRPr sz="1600" b="0">
                <a:solidFill>
                  <a:schemeClr val="tx1"/>
                </a:solidFill>
                <a:latin typeface="Montserrat" panose="00000500000000000000" pitchFamily="50" charset="0"/>
              </a:defRPr>
            </a:lvl3pPr>
            <a:lvl4pPr marL="1314450" indent="-285750">
              <a:buFont typeface="Arial" panose="020B0604020202020204" pitchFamily="34" charset="0"/>
              <a:buChar char="•"/>
              <a:defRPr sz="1600" b="0">
                <a:solidFill>
                  <a:schemeClr val="tx1"/>
                </a:solidFill>
                <a:latin typeface="Montserrat" panose="00000500000000000000" pitchFamily="50" charset="0"/>
              </a:defRPr>
            </a:lvl4pPr>
            <a:lvl5pPr marL="1657350" indent="-285750">
              <a:buFont typeface="Arial" panose="020B0604020202020204" pitchFamily="34" charset="0"/>
              <a:buChar char="•"/>
              <a:defRPr sz="1600" b="0">
                <a:solidFill>
                  <a:schemeClr val="tx1"/>
                </a:solidFill>
                <a:latin typeface="Montserrat" panose="00000500000000000000" pitchFamily="50" charset="0"/>
              </a:defRPr>
            </a:lvl5pPr>
          </a:lstStyle>
          <a:p>
            <a:pPr lvl="0"/>
            <a:r>
              <a:rPr lang="en-US" dirty="0"/>
              <a:t>Click to edit Master text styles</a:t>
            </a:r>
          </a:p>
        </p:txBody>
      </p:sp>
    </p:spTree>
    <p:extLst>
      <p:ext uri="{BB962C8B-B14F-4D97-AF65-F5344CB8AC3E}">
        <p14:creationId xmlns:p14="http://schemas.microsoft.com/office/powerpoint/2010/main" val="2686439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44EBFA0-46B6-4893-8D00-D339F577D223}"/>
              </a:ext>
            </a:extLst>
          </p:cNvPr>
          <p:cNvSpPr/>
          <p:nvPr userDrawn="1"/>
        </p:nvSpPr>
        <p:spPr>
          <a:xfrm rot="16200000">
            <a:off x="6203631" y="2216468"/>
            <a:ext cx="5156837" cy="723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itle 1">
            <a:extLst>
              <a:ext uri="{FF2B5EF4-FFF2-40B4-BE49-F238E27FC236}">
                <a16:creationId xmlns:a16="http://schemas.microsoft.com/office/drawing/2014/main" id="{28559AF6-F4A5-4E5A-B98F-FFBBCC023FBE}"/>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664560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3C49DE8-F141-4074-AB71-3682D2E62103}"/>
              </a:ext>
            </a:extLst>
          </p:cNvPr>
          <p:cNvSpPr/>
          <p:nvPr userDrawn="1"/>
        </p:nvSpPr>
        <p:spPr>
          <a:xfrm rot="16200000">
            <a:off x="3989437" y="-4002775"/>
            <a:ext cx="1165123" cy="9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Title 1">
            <a:extLst>
              <a:ext uri="{FF2B5EF4-FFF2-40B4-BE49-F238E27FC236}">
                <a16:creationId xmlns:a16="http://schemas.microsoft.com/office/drawing/2014/main" id="{E604AAA2-568E-49D7-AB45-7C4A7023E709}"/>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775435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194C3A1-6E6A-4FD6-8AD0-BA5AEE9163DC}"/>
              </a:ext>
            </a:extLst>
          </p:cNvPr>
          <p:cNvSpPr/>
          <p:nvPr userDrawn="1"/>
        </p:nvSpPr>
        <p:spPr>
          <a:xfrm rot="16200000">
            <a:off x="3279455" y="-3292794"/>
            <a:ext cx="2585087" cy="9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a:extLst>
              <a:ext uri="{FF2B5EF4-FFF2-40B4-BE49-F238E27FC236}">
                <a16:creationId xmlns:a16="http://schemas.microsoft.com/office/drawing/2014/main" id="{00A5C77C-9605-4FAE-AC0A-22A7D3427836}"/>
              </a:ext>
            </a:extLst>
          </p:cNvPr>
          <p:cNvSpPr>
            <a:spLocks noGrp="1"/>
          </p:cNvSpPr>
          <p:nvPr>
            <p:ph type="title"/>
          </p:nvPr>
        </p:nvSpPr>
        <p:spPr>
          <a:xfrm>
            <a:off x="723900" y="785479"/>
            <a:ext cx="7696200" cy="922389"/>
          </a:xfrm>
        </p:spPr>
        <p:txBody>
          <a:bodyPr>
            <a:noAutofit/>
          </a:bodyPr>
          <a:lstStyle>
            <a:lvl1pPr algn="ctr">
              <a:defRPr sz="9000" b="1">
                <a:solidFill>
                  <a:schemeClr val="tx1"/>
                </a:solidFill>
                <a:latin typeface="Poiret One" panose="02000000000000000000" pitchFamily="2" charset="0"/>
              </a:defRPr>
            </a:lvl1pPr>
          </a:lstStyle>
          <a:p>
            <a:r>
              <a:rPr lang="en-US" dirty="0"/>
              <a:t>Click to edit Master title style</a:t>
            </a:r>
          </a:p>
        </p:txBody>
      </p:sp>
      <p:sp>
        <p:nvSpPr>
          <p:cNvPr id="7" name="Text Placeholder 3">
            <a:extLst>
              <a:ext uri="{FF2B5EF4-FFF2-40B4-BE49-F238E27FC236}">
                <a16:creationId xmlns:a16="http://schemas.microsoft.com/office/drawing/2014/main" id="{1E841DF3-0C34-48E1-B17F-1B859283C087}"/>
              </a:ext>
            </a:extLst>
          </p:cNvPr>
          <p:cNvSpPr>
            <a:spLocks noGrp="1"/>
          </p:cNvSpPr>
          <p:nvPr>
            <p:ph type="body" sz="half" idx="2" hasCustomPrompt="1"/>
          </p:nvPr>
        </p:nvSpPr>
        <p:spPr>
          <a:xfrm>
            <a:off x="2654559" y="1650466"/>
            <a:ext cx="3837600" cy="1152972"/>
          </a:xfrm>
        </p:spPr>
        <p:txBody>
          <a:bodyPr anchor="ctr">
            <a:normAutofit/>
          </a:bodyPr>
          <a:lstStyle>
            <a:lvl1pPr marL="0" indent="0" algn="ctr">
              <a:buNone/>
              <a:defRPr sz="1400" b="0">
                <a:solidFill>
                  <a:schemeClr val="tx1"/>
                </a:solidFill>
                <a:latin typeface="Montserrat" panose="00000500000000000000" pitchFamily="50"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32850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A531E7D-46E0-4FAD-AF12-F453E479AF7F}"/>
              </a:ext>
            </a:extLst>
          </p:cNvPr>
          <p:cNvSpPr/>
          <p:nvPr userDrawn="1"/>
        </p:nvSpPr>
        <p:spPr>
          <a:xfrm>
            <a:off x="3989614" y="0"/>
            <a:ext cx="5154386"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457355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1">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B65DBD9-7306-4D00-83C9-98A2EAEBF9CF}"/>
              </a:ext>
            </a:extLst>
          </p:cNvPr>
          <p:cNvSpPr/>
          <p:nvPr userDrawn="1"/>
        </p:nvSpPr>
        <p:spPr>
          <a:xfrm rot="16200000">
            <a:off x="6203631" y="2216468"/>
            <a:ext cx="5156837" cy="723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12872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E9B0DAE-88E0-4E04-8C3B-5988EFAD312C}"/>
              </a:ext>
            </a:extLst>
          </p:cNvPr>
          <p:cNvSpPr/>
          <p:nvPr userDrawn="1"/>
        </p:nvSpPr>
        <p:spPr>
          <a:xfrm>
            <a:off x="3989614" y="0"/>
            <a:ext cx="5154386"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p:cNvSpPr>
            <a:spLocks noGrp="1"/>
          </p:cNvSpPr>
          <p:nvPr>
            <p:ph type="title" hasCustomPrompt="1"/>
          </p:nvPr>
        </p:nvSpPr>
        <p:spPr>
          <a:xfrm>
            <a:off x="4572000" y="2228400"/>
            <a:ext cx="3797299" cy="1026359"/>
          </a:xfrm>
        </p:spPr>
        <p:txBody>
          <a:bodyPr anchor="ctr">
            <a:noAutofit/>
          </a:bodyPr>
          <a:lstStyle>
            <a:lvl1pPr algn="ctr">
              <a:defRPr sz="5000"/>
            </a:lvl1pPr>
          </a:lstStyle>
          <a:p>
            <a:r>
              <a:rPr lang="en-US" dirty="0"/>
              <a:t>Click to edit Master title style</a:t>
            </a:r>
          </a:p>
        </p:txBody>
      </p:sp>
      <p:sp>
        <p:nvSpPr>
          <p:cNvPr id="3" name="Text Placeholder 2"/>
          <p:cNvSpPr>
            <a:spLocks noGrp="1"/>
          </p:cNvSpPr>
          <p:nvPr>
            <p:ph type="body" idx="1" hasCustomPrompt="1"/>
          </p:nvPr>
        </p:nvSpPr>
        <p:spPr>
          <a:xfrm>
            <a:off x="4881600" y="3121200"/>
            <a:ext cx="3177540" cy="660103"/>
          </a:xfrm>
        </p:spPr>
        <p:txBody>
          <a:bodyPr anchor="ctr">
            <a:normAutofit/>
          </a:bodyPr>
          <a:lstStyle>
            <a:lvl1pPr marL="0" indent="0" algn="ctr">
              <a:buNone/>
              <a:defRPr sz="1600" b="0">
                <a:solidFill>
                  <a:schemeClr val="tx1"/>
                </a:solidFill>
                <a:latin typeface="Montserrat" panose="00000500000000000000" pitchFamily="50"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5875200" y="1310400"/>
            <a:ext cx="1187700" cy="766187"/>
          </a:xfrm>
        </p:spPr>
        <p:txBody>
          <a:bodyPr anchor="ctr">
            <a:noAutofit/>
          </a:bodyPr>
          <a:lstStyle>
            <a:lvl1pPr marL="0" indent="0" algn="ctr">
              <a:buNone/>
              <a:defRPr lang="en-US" sz="5000" b="1" kern="1200" dirty="0">
                <a:solidFill>
                  <a:schemeClr val="tx1"/>
                </a:solidFill>
                <a:latin typeface="Poiret One" panose="02000000000000000000" pitchFamily="2" charset="0"/>
                <a:ea typeface="+mn-ea"/>
                <a:cs typeface="+mn-cs"/>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490526C-D60D-4B14-8F43-F1B8B54F75FC}"/>
              </a:ext>
            </a:extLst>
          </p:cNvPr>
          <p:cNvSpPr/>
          <p:nvPr userDrawn="1"/>
        </p:nvSpPr>
        <p:spPr>
          <a:xfrm rot="16200000">
            <a:off x="3989438" y="-4002598"/>
            <a:ext cx="1165123" cy="9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itle 1">
            <a:extLst>
              <a:ext uri="{FF2B5EF4-FFF2-40B4-BE49-F238E27FC236}">
                <a16:creationId xmlns:a16="http://schemas.microsoft.com/office/drawing/2014/main" id="{A5323437-7DAB-4E24-960F-EFA0167181FF}"/>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04B42BB2-1921-4A47-B958-B24B46D1DBA7}"/>
              </a:ext>
            </a:extLst>
          </p:cNvPr>
          <p:cNvSpPr/>
          <p:nvPr userDrawn="1"/>
        </p:nvSpPr>
        <p:spPr>
          <a:xfrm rot="16200000">
            <a:off x="-2216470" y="2203130"/>
            <a:ext cx="5156837" cy="723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Content Placeholder 2"/>
          <p:cNvSpPr>
            <a:spLocks noGrp="1"/>
          </p:cNvSpPr>
          <p:nvPr>
            <p:ph sz="half" idx="1"/>
          </p:nvPr>
        </p:nvSpPr>
        <p:spPr>
          <a:xfrm>
            <a:off x="1245600" y="3599420"/>
            <a:ext cx="2915263" cy="768803"/>
          </a:xfrm>
        </p:spPr>
        <p:txBody>
          <a:bodyPr>
            <a:noAutofit/>
          </a:bodyPr>
          <a:lstStyle>
            <a:lvl1pPr marL="0" indent="0" algn="ctr">
              <a:buNone/>
              <a:defRPr sz="1600" b="0">
                <a:solidFill>
                  <a:schemeClr val="tx1"/>
                </a:solidFill>
                <a:latin typeface="Montserrat" panose="00000500000000000000" pitchFamily="50" charset="0"/>
              </a:defRPr>
            </a:lvl1pPr>
            <a:lvl2pPr algn="ctr">
              <a:defRPr sz="1600">
                <a:solidFill>
                  <a:schemeClr val="tx1"/>
                </a:solidFill>
                <a:latin typeface="Montserrat" panose="00000500000000000000" pitchFamily="50" charset="0"/>
              </a:defRPr>
            </a:lvl2pPr>
            <a:lvl3pPr algn="ctr">
              <a:defRPr sz="1600">
                <a:solidFill>
                  <a:schemeClr val="tx1"/>
                </a:solidFill>
              </a:defRPr>
            </a:lvl3pPr>
            <a:lvl4pPr algn="ctr">
              <a:defRPr sz="1600">
                <a:solidFill>
                  <a:schemeClr val="tx1"/>
                </a:solidFill>
              </a:defRPr>
            </a:lvl4pPr>
            <a:lvl5pPr algn="ct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89476" y="3599420"/>
            <a:ext cx="2915263" cy="770400"/>
          </a:xfrm>
        </p:spPr>
        <p:txBody>
          <a:bodyPr>
            <a:noAutofit/>
          </a:bodyPr>
          <a:lstStyle>
            <a:lvl1pPr marL="0" indent="0" algn="ctr">
              <a:buNone/>
              <a:defRPr sz="1600" b="0">
                <a:solidFill>
                  <a:schemeClr val="tx1"/>
                </a:solidFill>
                <a:latin typeface="Montserrat" panose="00000500000000000000" pitchFamily="50" charset="0"/>
              </a:defRPr>
            </a:lvl1pPr>
            <a:lvl2pPr algn="ctr">
              <a:defRPr sz="1600">
                <a:solidFill>
                  <a:schemeClr val="tx1"/>
                </a:solidFill>
                <a:latin typeface="Montserrat" panose="00000500000000000000" pitchFamily="50" charset="0"/>
              </a:defRPr>
            </a:lvl2pPr>
            <a:lvl3pPr algn="ctr">
              <a:defRPr sz="1600">
                <a:solidFill>
                  <a:schemeClr val="tx1"/>
                </a:solidFill>
                <a:latin typeface="Montserrat" panose="00000500000000000000" pitchFamily="50" charset="0"/>
              </a:defRPr>
            </a:lvl3pPr>
            <a:lvl4pPr algn="ctr">
              <a:defRPr sz="1600">
                <a:solidFill>
                  <a:schemeClr val="tx1"/>
                </a:solidFill>
                <a:latin typeface="Montserrat" panose="00000500000000000000" pitchFamily="50" charset="0"/>
              </a:defRPr>
            </a:lvl4pPr>
            <a:lvl5pPr algn="ctr">
              <a:defRPr sz="1600">
                <a:solidFill>
                  <a:schemeClr val="tx1"/>
                </a:solidFill>
                <a:latin typeface="Montserrat"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245600" y="3239150"/>
            <a:ext cx="2915263" cy="392482"/>
          </a:xfrm>
        </p:spPr>
        <p:txBody>
          <a:bodyPr>
            <a:noAutofit/>
          </a:bodyPr>
          <a:lstStyle>
            <a:lvl1pPr marL="0" indent="0" algn="ctr">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4989476" y="3239150"/>
            <a:ext cx="2915263" cy="392482"/>
          </a:xfrm>
        </p:spPr>
        <p:txBody>
          <a:bodyPr>
            <a:noAutofit/>
          </a:bodyPr>
          <a:lstStyle>
            <a:lvl1pPr marL="0" indent="0" algn="ctr">
              <a:buNone/>
              <a:defRPr sz="2200" b="1">
                <a:solidFill>
                  <a:schemeClr val="tx1"/>
                </a:solidFill>
                <a:latin typeface="Poiret One" panose="020000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7" name="Title 1">
            <a:extLst>
              <a:ext uri="{FF2B5EF4-FFF2-40B4-BE49-F238E27FC236}">
                <a16:creationId xmlns:a16="http://schemas.microsoft.com/office/drawing/2014/main" id="{02FF346E-8764-4066-94AC-ECE6D9365A5B}"/>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44EBFA0-46B6-4893-8D00-D339F577D223}"/>
              </a:ext>
            </a:extLst>
          </p:cNvPr>
          <p:cNvSpPr/>
          <p:nvPr userDrawn="1"/>
        </p:nvSpPr>
        <p:spPr>
          <a:xfrm rot="16200000">
            <a:off x="-2216470" y="2203130"/>
            <a:ext cx="5156837" cy="7239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itle 1">
            <a:extLst>
              <a:ext uri="{FF2B5EF4-FFF2-40B4-BE49-F238E27FC236}">
                <a16:creationId xmlns:a16="http://schemas.microsoft.com/office/drawing/2014/main" id="{2AAAC595-3CB6-4D7E-B622-9B2466152F57}"/>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83E42A68-03E8-420E-808B-76629B06DC8E}"/>
              </a:ext>
            </a:extLst>
          </p:cNvPr>
          <p:cNvSpPr/>
          <p:nvPr userDrawn="1"/>
        </p:nvSpPr>
        <p:spPr>
          <a:xfrm>
            <a:off x="0" y="4472247"/>
            <a:ext cx="9144000" cy="6712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1282834"/>
            <a:ext cx="7705206" cy="450094"/>
          </a:xfrm>
        </p:spPr>
        <p:txBody>
          <a:bodyPr anchor="ctr">
            <a:normAutofit/>
          </a:bodyPr>
          <a:lstStyle>
            <a:lvl1pPr marL="0" indent="0">
              <a:buNone/>
              <a:defRPr sz="1600" b="0">
                <a:solidFill>
                  <a:schemeClr val="tx1"/>
                </a:solidFill>
                <a:latin typeface="Montserrat" panose="00000500000000000000" pitchFamily="50" charset="0"/>
              </a:defRPr>
            </a:lvl1pPr>
            <a:lvl2pPr marL="628650" indent="-285750">
              <a:buFont typeface="Arial" panose="020B0604020202020204" pitchFamily="34" charset="0"/>
              <a:buChar char="•"/>
              <a:defRPr sz="1600" b="0">
                <a:solidFill>
                  <a:schemeClr val="tx1"/>
                </a:solidFill>
                <a:latin typeface="Montserrat" panose="00000500000000000000" pitchFamily="50" charset="0"/>
              </a:defRPr>
            </a:lvl2pPr>
            <a:lvl3pPr marL="971550" indent="-285750">
              <a:buFont typeface="Arial" panose="020B0604020202020204" pitchFamily="34" charset="0"/>
              <a:buChar char="•"/>
              <a:defRPr sz="1600" b="0">
                <a:solidFill>
                  <a:schemeClr val="tx1"/>
                </a:solidFill>
                <a:latin typeface="Montserrat" panose="00000500000000000000" pitchFamily="50" charset="0"/>
              </a:defRPr>
            </a:lvl3pPr>
            <a:lvl4pPr marL="1314450" indent="-285750">
              <a:buFont typeface="Arial" panose="020B0604020202020204" pitchFamily="34" charset="0"/>
              <a:buChar char="•"/>
              <a:defRPr sz="1600" b="0">
                <a:solidFill>
                  <a:schemeClr val="tx1"/>
                </a:solidFill>
                <a:latin typeface="Montserrat" panose="00000500000000000000" pitchFamily="50" charset="0"/>
              </a:defRPr>
            </a:lvl4pPr>
            <a:lvl5pPr marL="1657350" indent="-285750">
              <a:buFont typeface="Arial" panose="020B0604020202020204" pitchFamily="34" charset="0"/>
              <a:buChar char="•"/>
              <a:defRPr sz="1600" b="0">
                <a:solidFill>
                  <a:schemeClr val="tx1"/>
                </a:solidFill>
                <a:latin typeface="Montserrat" panose="00000500000000000000" pitchFamily="50" charset="0"/>
              </a:defRPr>
            </a:lvl5pPr>
          </a:lstStyle>
          <a:p>
            <a:pPr lvl="0"/>
            <a:r>
              <a:rPr lang="en-US" dirty="0"/>
              <a:t>Click to edit Master text styles</a:t>
            </a:r>
          </a:p>
        </p:txBody>
      </p:sp>
      <p:sp>
        <p:nvSpPr>
          <p:cNvPr id="12" name="Title 1">
            <a:extLst>
              <a:ext uri="{FF2B5EF4-FFF2-40B4-BE49-F238E27FC236}">
                <a16:creationId xmlns:a16="http://schemas.microsoft.com/office/drawing/2014/main" id="{45ED018D-B6A1-4C4F-ABCE-DD3EB2524230}"/>
              </a:ext>
            </a:extLst>
          </p:cNvPr>
          <p:cNvSpPr>
            <a:spLocks noGrp="1"/>
          </p:cNvSpPr>
          <p:nvPr>
            <p:ph type="title"/>
          </p:nvPr>
        </p:nvSpPr>
        <p:spPr>
          <a:xfrm>
            <a:off x="723900" y="552450"/>
            <a:ext cx="7696200" cy="396363"/>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
        <p:nvSpPr>
          <p:cNvPr id="9" name="Content Placeholder 3">
            <a:extLst>
              <a:ext uri="{FF2B5EF4-FFF2-40B4-BE49-F238E27FC236}">
                <a16:creationId xmlns:a16="http://schemas.microsoft.com/office/drawing/2014/main" id="{CB816F5F-3AB5-46E6-A358-35A2ACB6AF15}"/>
              </a:ext>
            </a:extLst>
          </p:cNvPr>
          <p:cNvSpPr>
            <a:spLocks noGrp="1"/>
          </p:cNvSpPr>
          <p:nvPr>
            <p:ph sz="half" idx="11" hasCustomPrompt="1"/>
          </p:nvPr>
        </p:nvSpPr>
        <p:spPr>
          <a:xfrm>
            <a:off x="723900" y="3060634"/>
            <a:ext cx="7705206" cy="501392"/>
          </a:xfrm>
        </p:spPr>
        <p:txBody>
          <a:bodyPr anchor="ctr">
            <a:normAutofit/>
          </a:bodyPr>
          <a:lstStyle>
            <a:lvl1pPr marL="0" indent="0">
              <a:buNone/>
              <a:defRPr sz="1600" b="0">
                <a:solidFill>
                  <a:schemeClr val="tx1"/>
                </a:solidFill>
                <a:latin typeface="Montserrat" panose="00000500000000000000" pitchFamily="50" charset="0"/>
              </a:defRPr>
            </a:lvl1pPr>
            <a:lvl2pPr marL="628650" indent="-285750">
              <a:buFont typeface="Arial" panose="020B0604020202020204" pitchFamily="34" charset="0"/>
              <a:buChar char="•"/>
              <a:defRPr sz="1600" b="0">
                <a:solidFill>
                  <a:schemeClr val="tx1"/>
                </a:solidFill>
                <a:latin typeface="Montserrat" panose="00000500000000000000" pitchFamily="50" charset="0"/>
              </a:defRPr>
            </a:lvl2pPr>
            <a:lvl3pPr marL="971550" indent="-285750">
              <a:buFont typeface="Arial" panose="020B0604020202020204" pitchFamily="34" charset="0"/>
              <a:buChar char="•"/>
              <a:defRPr sz="1600" b="0">
                <a:solidFill>
                  <a:schemeClr val="tx1"/>
                </a:solidFill>
                <a:latin typeface="Montserrat" panose="00000500000000000000" pitchFamily="50" charset="0"/>
              </a:defRPr>
            </a:lvl3pPr>
            <a:lvl4pPr marL="1314450" indent="-285750">
              <a:buFont typeface="Arial" panose="020B0604020202020204" pitchFamily="34" charset="0"/>
              <a:buChar char="•"/>
              <a:defRPr sz="1600" b="0">
                <a:solidFill>
                  <a:schemeClr val="tx1"/>
                </a:solidFill>
                <a:latin typeface="Montserrat" panose="00000500000000000000" pitchFamily="50" charset="0"/>
              </a:defRPr>
            </a:lvl4pPr>
            <a:lvl5pPr marL="1657350" indent="-285750">
              <a:buFont typeface="Arial" panose="020B0604020202020204" pitchFamily="34" charset="0"/>
              <a:buChar char="•"/>
              <a:defRPr sz="1600" b="0">
                <a:solidFill>
                  <a:schemeClr val="tx1"/>
                </a:solidFill>
                <a:latin typeface="Montserrat" panose="00000500000000000000" pitchFamily="50" charset="0"/>
              </a:defRPr>
            </a:lvl5pPr>
          </a:lstStyle>
          <a:p>
            <a:pPr lvl="0"/>
            <a:r>
              <a:rPr lang="en-US" dirty="0"/>
              <a:t>Click to edit Master text styles</a:t>
            </a:r>
          </a:p>
        </p:txBody>
      </p:sp>
      <p:sp>
        <p:nvSpPr>
          <p:cNvPr id="3" name="Marcador de texto 2">
            <a:extLst>
              <a:ext uri="{FF2B5EF4-FFF2-40B4-BE49-F238E27FC236}">
                <a16:creationId xmlns:a16="http://schemas.microsoft.com/office/drawing/2014/main" id="{E64B5F9B-0445-4F64-A7B4-82CD60F95074}"/>
              </a:ext>
            </a:extLst>
          </p:cNvPr>
          <p:cNvSpPr>
            <a:spLocks noGrp="1"/>
          </p:cNvSpPr>
          <p:nvPr>
            <p:ph type="body" sz="quarter" idx="12"/>
          </p:nvPr>
        </p:nvSpPr>
        <p:spPr>
          <a:xfrm>
            <a:off x="723900" y="1733550"/>
            <a:ext cx="7696200" cy="1284288"/>
          </a:xfrm>
        </p:spPr>
        <p:txBody>
          <a:bodyPr>
            <a:noAutofit/>
          </a:bodyPr>
          <a:lstStyle>
            <a:lvl1pPr>
              <a:defRPr sz="1600" b="0">
                <a:solidFill>
                  <a:schemeClr val="tx1"/>
                </a:solidFill>
                <a:latin typeface="Montserrat" panose="00000500000000000000" pitchFamily="50" charset="0"/>
              </a:defRPr>
            </a:lvl1pPr>
            <a:lvl2pPr>
              <a:defRPr sz="1600" b="0">
                <a:solidFill>
                  <a:schemeClr val="tx1"/>
                </a:solidFill>
                <a:latin typeface="Montserrat" panose="00000500000000000000" pitchFamily="50" charset="0"/>
              </a:defRPr>
            </a:lvl2pPr>
            <a:lvl3pPr>
              <a:defRPr sz="1600" b="0">
                <a:solidFill>
                  <a:schemeClr val="tx1"/>
                </a:solidFill>
                <a:latin typeface="Montserrat" panose="00000500000000000000" pitchFamily="50" charset="0"/>
              </a:defRPr>
            </a:lvl3pPr>
            <a:lvl4pPr>
              <a:defRPr sz="1600" b="0">
                <a:solidFill>
                  <a:schemeClr val="tx1"/>
                </a:solidFill>
                <a:latin typeface="Montserrat" panose="00000500000000000000" pitchFamily="50" charset="0"/>
              </a:defRPr>
            </a:lvl4pPr>
            <a:lvl5pPr>
              <a:defRPr sz="1600" b="0">
                <a:solidFill>
                  <a:schemeClr val="tx1"/>
                </a:solidFill>
                <a:latin typeface="Montserrat" panose="00000500000000000000" pitchFamily="50"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lvl1pPr>
              <a:defRPr b="1">
                <a:latin typeface="Poiret One" panose="02000000000000000000" pitchFamily="2" charset="0"/>
                <a:cs typeface="Poppins"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sp>
        <p:nvSpPr>
          <p:cNvPr id="5" name="Rectángulo 3">
            <a:extLst>
              <a:ext uri="{FF2B5EF4-FFF2-40B4-BE49-F238E27FC236}">
                <a16:creationId xmlns:a16="http://schemas.microsoft.com/office/drawing/2014/main" id="{2CC5DEF2-471C-44A2-8740-C2D0EB3257F7}"/>
              </a:ext>
            </a:extLst>
          </p:cNvPr>
          <p:cNvSpPr/>
          <p:nvPr userDrawn="1"/>
        </p:nvSpPr>
        <p:spPr>
          <a:xfrm rot="16200000">
            <a:off x="3989438" y="-4002598"/>
            <a:ext cx="1165123" cy="9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itle 1">
            <a:extLst>
              <a:ext uri="{FF2B5EF4-FFF2-40B4-BE49-F238E27FC236}">
                <a16:creationId xmlns:a16="http://schemas.microsoft.com/office/drawing/2014/main" id="{E18CE39D-8A98-4B5A-8C7B-9E9210E70059}"/>
              </a:ext>
            </a:extLst>
          </p:cNvPr>
          <p:cNvSpPr>
            <a:spLocks noGrp="1"/>
          </p:cNvSpPr>
          <p:nvPr>
            <p:ph type="title"/>
          </p:nvPr>
        </p:nvSpPr>
        <p:spPr>
          <a:xfrm>
            <a:off x="723900" y="552449"/>
            <a:ext cx="7696200" cy="432000"/>
          </a:xfrm>
        </p:spPr>
        <p:txBody>
          <a:bodyPr>
            <a:normAutofit/>
          </a:bodyPr>
          <a:lstStyle>
            <a:lvl1pPr>
              <a:defRPr sz="3000" b="1">
                <a:solidFill>
                  <a:schemeClr val="tx1"/>
                </a:solidFill>
                <a:latin typeface="Poiret One" panose="02000000000000000000" pitchFamily="2"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A7AD295-11B3-4DBD-83ED-1361E6D683A5}"/>
              </a:ext>
            </a:extLst>
          </p:cNvPr>
          <p:cNvSpPr>
            <a:spLocks noGrp="1"/>
          </p:cNvSpPr>
          <p:nvPr>
            <p:ph idx="1" hasCustomPrompt="1"/>
          </p:nvPr>
        </p:nvSpPr>
        <p:spPr>
          <a:xfrm>
            <a:off x="723900" y="2406828"/>
            <a:ext cx="7696200" cy="2184224"/>
          </a:xfrm>
        </p:spPr>
        <p:txBody>
          <a:bodyPr anchor="ctr">
            <a:normAutofit/>
          </a:bodyPr>
          <a:lstStyle>
            <a:lvl1pPr marL="285750" indent="-285750">
              <a:spcBef>
                <a:spcPts val="0"/>
              </a:spcBef>
              <a:buFont typeface="Arial" panose="020B0604020202020204" pitchFamily="34" charset="0"/>
              <a:buChar char="•"/>
              <a:defRPr sz="1400" b="0">
                <a:solidFill>
                  <a:schemeClr val="tx1"/>
                </a:solidFill>
                <a:latin typeface="Montserrat" panose="00000500000000000000" pitchFamily="50"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8" name="Content Placeholder 3">
            <a:extLst>
              <a:ext uri="{FF2B5EF4-FFF2-40B4-BE49-F238E27FC236}">
                <a16:creationId xmlns:a16="http://schemas.microsoft.com/office/drawing/2014/main" id="{7BEF84CC-BF56-4C47-B129-9BCB2A4E2D1E}"/>
              </a:ext>
            </a:extLst>
          </p:cNvPr>
          <p:cNvSpPr>
            <a:spLocks noGrp="1"/>
          </p:cNvSpPr>
          <p:nvPr>
            <p:ph sz="half" idx="2" hasCustomPrompt="1"/>
          </p:nvPr>
        </p:nvSpPr>
        <p:spPr>
          <a:xfrm>
            <a:off x="723900" y="1282834"/>
            <a:ext cx="5994334" cy="1076602"/>
          </a:xfrm>
        </p:spPr>
        <p:txBody>
          <a:bodyPr anchor="ctr">
            <a:normAutofit/>
          </a:bodyPr>
          <a:lstStyle>
            <a:lvl1pPr marL="0" indent="0">
              <a:buNone/>
              <a:defRPr sz="1400" b="0">
                <a:solidFill>
                  <a:schemeClr val="tx1"/>
                </a:solidFill>
                <a:latin typeface="Montserrat" panose="00000500000000000000" pitchFamily="50" charset="0"/>
              </a:defRPr>
            </a:lvl1pPr>
            <a:lvl2pPr marL="628650" indent="-285750">
              <a:buFont typeface="Arial" panose="020B0604020202020204" pitchFamily="34" charset="0"/>
              <a:buChar char="•"/>
              <a:defRPr sz="1600" b="0">
                <a:solidFill>
                  <a:schemeClr val="tx1"/>
                </a:solidFill>
                <a:latin typeface="Montserrat" panose="00000500000000000000" pitchFamily="50" charset="0"/>
              </a:defRPr>
            </a:lvl2pPr>
            <a:lvl3pPr marL="971550" indent="-285750">
              <a:buFont typeface="Arial" panose="020B0604020202020204" pitchFamily="34" charset="0"/>
              <a:buChar char="•"/>
              <a:defRPr sz="1600" b="0">
                <a:solidFill>
                  <a:schemeClr val="tx1"/>
                </a:solidFill>
                <a:latin typeface="Montserrat" panose="00000500000000000000" pitchFamily="50" charset="0"/>
              </a:defRPr>
            </a:lvl3pPr>
            <a:lvl4pPr marL="1314450" indent="-285750">
              <a:buFont typeface="Arial" panose="020B0604020202020204" pitchFamily="34" charset="0"/>
              <a:buChar char="•"/>
              <a:defRPr sz="1600" b="0">
                <a:solidFill>
                  <a:schemeClr val="tx1"/>
                </a:solidFill>
                <a:latin typeface="Montserrat" panose="00000500000000000000" pitchFamily="50" charset="0"/>
              </a:defRPr>
            </a:lvl4pPr>
            <a:lvl5pPr marL="1657350" indent="-285750">
              <a:buFont typeface="Arial" panose="020B0604020202020204" pitchFamily="34" charset="0"/>
              <a:buChar char="•"/>
              <a:defRPr sz="1600" b="0">
                <a:solidFill>
                  <a:schemeClr val="tx1"/>
                </a:solidFill>
                <a:latin typeface="Montserrat" panose="00000500000000000000" pitchFamily="50" charset="0"/>
              </a:defRPr>
            </a:lvl5pPr>
          </a:lstStyle>
          <a:p>
            <a:pPr lvl="0"/>
            <a:r>
              <a:rPr lang="en-US" dirty="0"/>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64B4CD4-2C5C-4DA5-BF61-CF7C5547558E}"/>
              </a:ext>
            </a:extLst>
          </p:cNvPr>
          <p:cNvSpPr/>
          <p:nvPr userDrawn="1"/>
        </p:nvSpPr>
        <p:spPr>
          <a:xfrm>
            <a:off x="3989614" y="0"/>
            <a:ext cx="5154386"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1"/>
          <p:cNvSpPr>
            <a:spLocks noGrp="1"/>
          </p:cNvSpPr>
          <p:nvPr>
            <p:ph type="title" hasCustomPrompt="1"/>
          </p:nvPr>
        </p:nvSpPr>
        <p:spPr>
          <a:xfrm>
            <a:off x="723900" y="973393"/>
            <a:ext cx="3124200" cy="1550425"/>
          </a:xfrm>
        </p:spPr>
        <p:txBody>
          <a:bodyPr anchor="ctr">
            <a:noAutofit/>
          </a:bodyPr>
          <a:lstStyle>
            <a:lvl1pPr algn="l">
              <a:defRPr sz="3000" b="1">
                <a:solidFill>
                  <a:schemeClr val="tx1"/>
                </a:solidFill>
                <a:latin typeface="Poiret One" panose="02000000000000000000" pitchFamily="2" charset="0"/>
              </a:defRPr>
            </a:lvl1pPr>
          </a:lstStyle>
          <a:p>
            <a:r>
              <a:rPr lang="en-US" dirty="0"/>
              <a:t>Click to edit Master title style</a:t>
            </a:r>
          </a:p>
        </p:txBody>
      </p:sp>
      <p:sp>
        <p:nvSpPr>
          <p:cNvPr id="4" name="Text Placeholder 3"/>
          <p:cNvSpPr>
            <a:spLocks noGrp="1"/>
          </p:cNvSpPr>
          <p:nvPr>
            <p:ph type="body" sz="half" idx="2"/>
          </p:nvPr>
        </p:nvSpPr>
        <p:spPr>
          <a:xfrm>
            <a:off x="723900" y="2713238"/>
            <a:ext cx="3124200" cy="1121342"/>
          </a:xfrm>
        </p:spPr>
        <p:txBody>
          <a:bodyPr>
            <a:normAutofit/>
          </a:bodyPr>
          <a:lstStyle>
            <a:lvl1pPr marL="0" indent="0" algn="l">
              <a:buNone/>
              <a:defRPr sz="1600" b="0">
                <a:solidFill>
                  <a:schemeClr val="tx1"/>
                </a:solidFill>
                <a:latin typeface="Montserrat" panose="00000500000000000000" pitchFamily="50"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9/14/2022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88" r:id="rId13"/>
    <p:sldLayoutId id="2147483682" r:id="rId14"/>
    <p:sldLayoutId id="2147483683" r:id="rId15"/>
    <p:sldLayoutId id="2147483678" r:id="rId16"/>
    <p:sldLayoutId id="2147483686" r:id="rId17"/>
    <p:sldLayoutId id="2147483687" r:id="rId18"/>
  </p:sldLayoutIdLst>
  <p:txStyles>
    <p:titleStyle>
      <a:lvl1pPr algn="ctr" defTabSz="685800" rtl="0" eaLnBrk="1" latinLnBrk="0" hangingPunct="1">
        <a:lnSpc>
          <a:spcPct val="90000"/>
        </a:lnSpc>
        <a:spcBef>
          <a:spcPct val="0"/>
        </a:spcBef>
        <a:buNone/>
        <a:defRPr sz="2200" b="1" kern="1200">
          <a:solidFill>
            <a:schemeClr val="tx1"/>
          </a:solidFill>
          <a:latin typeface="Poiret One" panose="020000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54187" y="1581450"/>
            <a:ext cx="5900420" cy="3009600"/>
          </a:xfrm>
          <a:ln>
            <a:noFill/>
          </a:ln>
        </p:spPr>
        <p:txBody>
          <a:bodyPr anchor="t"/>
          <a:lstStyle/>
          <a:p>
            <a:pPr algn="ctr"/>
            <a:r>
              <a:rPr lang="tr-TR" sz="3200" dirty="0"/>
              <a:t>Real Estate Price Forecasting </a:t>
            </a:r>
            <a:br>
              <a:rPr lang="tr-TR" sz="3200" dirty="0"/>
            </a:br>
            <a:r>
              <a:rPr lang="tr-TR" sz="1600" dirty="0"/>
              <a:t>with Big Data &amp; M.L.</a:t>
            </a:r>
            <a:endParaRPr lang="en-US" sz="32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723899" y="3562239"/>
            <a:ext cx="4878000" cy="741249"/>
          </a:xfrm>
          <a:ln>
            <a:noFill/>
          </a:ln>
        </p:spPr>
        <p:txBody>
          <a:bodyPr anchor="ctr">
            <a:normAutofit lnSpcReduction="10000"/>
          </a:bodyPr>
          <a:lstStyle/>
          <a:p>
            <a:r>
              <a:rPr lang="tr-TR" sz="1200" dirty="0"/>
              <a:t>Onur Can</a:t>
            </a:r>
          </a:p>
          <a:p>
            <a:r>
              <a:rPr lang="en-US" sz="1200" dirty="0"/>
              <a:t>QMBU 520 - Big Data for Business and Public Sector</a:t>
            </a:r>
            <a:endParaRPr lang="tr-TR" sz="1200" dirty="0"/>
          </a:p>
          <a:p>
            <a:r>
              <a:rPr lang="tr-TR" sz="1200" dirty="0"/>
              <a:t>Koc University</a:t>
            </a:r>
            <a:endParaRPr lang="en-US" sz="1200" dirty="0"/>
          </a:p>
        </p:txBody>
      </p:sp>
      <p:sp>
        <p:nvSpPr>
          <p:cNvPr id="10" name="Subtitle 2">
            <a:extLst>
              <a:ext uri="{FF2B5EF4-FFF2-40B4-BE49-F238E27FC236}">
                <a16:creationId xmlns:a16="http://schemas.microsoft.com/office/drawing/2014/main" id="{24FEFA03-E4FD-4EA7-AAA7-C3C2C900FF96}"/>
              </a:ext>
            </a:extLst>
          </p:cNvPr>
          <p:cNvSpPr txBox="1">
            <a:spLocks/>
          </p:cNvSpPr>
          <p:nvPr/>
        </p:nvSpPr>
        <p:spPr>
          <a:xfrm>
            <a:off x="334433" y="4463212"/>
            <a:ext cx="2561590" cy="420469"/>
          </a:xfrm>
          <a:prstGeom prst="rect">
            <a:avLst/>
          </a:prstGeom>
          <a:ln>
            <a:noFill/>
          </a:ln>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naheim" panose="02000503000000000000"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Anaheim" panose="02000503000000000000" pitchFamily="2" charset="0"/>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Anaheim" panose="02000503000000000000" pitchFamily="2" charset="0"/>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Anaheim" panose="02000503000000000000" pitchFamily="2" charset="0"/>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Anaheim" panose="02000503000000000000" pitchFamily="2" charset="0"/>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tr-TR" sz="1050" dirty="0">
                <a:solidFill>
                  <a:srgbClr val="3E4C4C"/>
                </a:solidFill>
                <a:latin typeface="Montserrat" panose="00000500000000000000" pitchFamily="50" charset="0"/>
              </a:rPr>
              <a:t>Research Paper Presentation</a:t>
            </a:r>
            <a:endParaRPr lang="en-US" sz="1050" dirty="0">
              <a:solidFill>
                <a:srgbClr val="3E4C4C"/>
              </a:solidFill>
              <a:latin typeface="Montserrat" panose="00000500000000000000" pitchFamily="50" charset="0"/>
            </a:endParaRPr>
          </a:p>
        </p:txBody>
      </p:sp>
      <p:cxnSp>
        <p:nvCxnSpPr>
          <p:cNvPr id="8" name="Conector recto 4">
            <a:extLst>
              <a:ext uri="{FF2B5EF4-FFF2-40B4-BE49-F238E27FC236}">
                <a16:creationId xmlns:a16="http://schemas.microsoft.com/office/drawing/2014/main" id="{DAAD9C90-B590-41D9-844C-9E2B121DD351}"/>
              </a:ext>
            </a:extLst>
          </p:cNvPr>
          <p:cNvCxnSpPr>
            <a:cxnSpLocks/>
          </p:cNvCxnSpPr>
          <p:nvPr/>
        </p:nvCxnSpPr>
        <p:spPr>
          <a:xfrm flipV="1">
            <a:off x="2709863" y="4583734"/>
            <a:ext cx="5719243" cy="1"/>
          </a:xfrm>
          <a:prstGeom prst="line">
            <a:avLst/>
          </a:prstGeom>
          <a:ln w="12700"/>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430A3A6D-9177-4F9B-8FA4-38CA4525CFE1}"/>
              </a:ext>
            </a:extLst>
          </p:cNvPr>
          <p:cNvSpPr/>
          <p:nvPr/>
        </p:nvSpPr>
        <p:spPr>
          <a:xfrm>
            <a:off x="5601899" y="996512"/>
            <a:ext cx="3014352" cy="3014352"/>
          </a:xfrm>
          <a:prstGeom prst="ellipse">
            <a:avLst/>
          </a:prstGeom>
          <a:solidFill>
            <a:srgbClr val="C9C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real estate market and the reason why we should invest in georgia">
            <a:extLst>
              <a:ext uri="{FF2B5EF4-FFF2-40B4-BE49-F238E27FC236}">
                <a16:creationId xmlns:a16="http://schemas.microsoft.com/office/drawing/2014/main" id="{14C2C3F6-738D-4BDF-9E08-82CDB57C9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223" y="1683465"/>
            <a:ext cx="3280893" cy="164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Modeling</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sz="1600" dirty="0"/>
              <a:t>Different Models to approach the Business Problem</a:t>
            </a:r>
            <a:endParaRPr lang="en-US" sz="1600"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tr-TR" dirty="0"/>
              <a:t>4</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268" name="Picture 4" descr="Machine Learning &amp;amp; Deep Learning &amp;amp; Artificial Intelligence | Major Scope">
            <a:extLst>
              <a:ext uri="{FF2B5EF4-FFF2-40B4-BE49-F238E27FC236}">
                <a16:creationId xmlns:a16="http://schemas.microsoft.com/office/drawing/2014/main" id="{4AF23A7E-3A60-4C57-828A-469D660B4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397" y="1524118"/>
            <a:ext cx="2235972" cy="182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7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679744" y="396630"/>
            <a:ext cx="7696200" cy="582434"/>
          </a:xfrm>
          <a:ln>
            <a:noFill/>
          </a:ln>
        </p:spPr>
        <p:txBody>
          <a:bodyPr>
            <a:noAutofit/>
          </a:bodyPr>
          <a:lstStyle/>
          <a:p>
            <a:r>
              <a:rPr lang="tr-TR" dirty="0"/>
              <a:t>Different Models</a:t>
            </a:r>
            <a:endParaRPr lang="en-US" dirty="0"/>
          </a:p>
        </p:txBody>
      </p:sp>
      <p:sp>
        <p:nvSpPr>
          <p:cNvPr id="12" name="Marcador de contenido 11">
            <a:extLst>
              <a:ext uri="{FF2B5EF4-FFF2-40B4-BE49-F238E27FC236}">
                <a16:creationId xmlns:a16="http://schemas.microsoft.com/office/drawing/2014/main" id="{850FE805-3682-40F5-8C12-11A299A85BB7}"/>
              </a:ext>
            </a:extLst>
          </p:cNvPr>
          <p:cNvSpPr>
            <a:spLocks noGrp="1"/>
          </p:cNvSpPr>
          <p:nvPr>
            <p:ph type="body" sz="quarter" idx="12"/>
          </p:nvPr>
        </p:nvSpPr>
        <p:spPr>
          <a:xfrm>
            <a:off x="723900" y="1402481"/>
            <a:ext cx="5284047" cy="2099332"/>
          </a:xfrm>
        </p:spPr>
        <p:txBody>
          <a:bodyPr anchor="t">
            <a:normAutofit/>
          </a:bodyPr>
          <a:lstStyle/>
          <a:p>
            <a:pPr marL="0" indent="0">
              <a:buNone/>
            </a:pPr>
            <a:r>
              <a:rPr lang="tr-TR" sz="1100" dirty="0"/>
              <a:t>A</a:t>
            </a:r>
            <a:r>
              <a:rPr lang="en-US" sz="1100" dirty="0" err="1"/>
              <a:t>pproaches</a:t>
            </a:r>
            <a:r>
              <a:rPr lang="en-US" sz="1100" dirty="0"/>
              <a:t> used for house price prediction can be classified as</a:t>
            </a:r>
            <a:r>
              <a:rPr lang="tr-TR" sz="1100" dirty="0"/>
              <a:t>:</a:t>
            </a:r>
          </a:p>
          <a:p>
            <a:r>
              <a:rPr lang="tr-TR" sz="1100" dirty="0"/>
              <a:t>R</a:t>
            </a:r>
            <a:r>
              <a:rPr lang="en-US" sz="1100" dirty="0"/>
              <a:t>egression</a:t>
            </a:r>
            <a:r>
              <a:rPr lang="tr-TR" sz="1100" dirty="0"/>
              <a:t> </a:t>
            </a:r>
            <a:r>
              <a:rPr lang="en-US" sz="1100" dirty="0"/>
              <a:t>models, </a:t>
            </a:r>
            <a:endParaRPr lang="tr-TR" sz="1100" dirty="0"/>
          </a:p>
          <a:p>
            <a:r>
              <a:rPr lang="en-US" sz="1100" dirty="0"/>
              <a:t>machine learning models</a:t>
            </a:r>
            <a:endParaRPr lang="tr-TR" sz="1100" dirty="0"/>
          </a:p>
          <a:p>
            <a:r>
              <a:rPr lang="en-US" sz="1100" dirty="0"/>
              <a:t>hybrid models</a:t>
            </a:r>
            <a:r>
              <a:rPr lang="tr-TR" sz="1100" dirty="0"/>
              <a:t>. </a:t>
            </a:r>
          </a:p>
          <a:p>
            <a:pPr marL="0" indent="0">
              <a:buNone/>
            </a:pPr>
            <a:r>
              <a:rPr lang="tr-TR" sz="1100" dirty="0"/>
              <a:t>All of them has </a:t>
            </a:r>
            <a:r>
              <a:rPr lang="tr-TR" sz="1100" i="1" dirty="0"/>
              <a:t>different constructions </a:t>
            </a:r>
            <a:r>
              <a:rPr lang="tr-TR" sz="1100" dirty="0"/>
              <a:t>and</a:t>
            </a:r>
            <a:r>
              <a:rPr lang="tr-TR" sz="1100" i="1" dirty="0"/>
              <a:t> accuracy evaluations </a:t>
            </a:r>
            <a:r>
              <a:rPr lang="tr-TR" sz="1100" dirty="0"/>
              <a:t>but one observations is common in:</a:t>
            </a:r>
          </a:p>
          <a:p>
            <a:pPr>
              <a:buFont typeface="Wingdings" panose="05000000000000000000" pitchFamily="2" charset="2"/>
              <a:buChar char="Ø"/>
            </a:pPr>
            <a:r>
              <a:rPr lang="tr-TR" sz="1100" dirty="0"/>
              <a:t>They need </a:t>
            </a:r>
            <a:r>
              <a:rPr lang="tr-TR" sz="1100" i="1" dirty="0"/>
              <a:t>hidden parameters(layers) </a:t>
            </a:r>
            <a:r>
              <a:rPr lang="tr-TR" sz="1100" dirty="0"/>
              <a:t>to</a:t>
            </a:r>
            <a:r>
              <a:rPr lang="tr-TR" sz="1100" i="1" dirty="0"/>
              <a:t> capture non-linear patterns between features.</a:t>
            </a:r>
            <a:endParaRPr lang="en-US" sz="1100" dirty="0"/>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5209773" y="-733431"/>
            <a:ext cx="1637584" cy="95658"/>
          </a:xfrm>
        </p:spPr>
        <p:txBody>
          <a:bodyPr>
            <a:normAutofit fontScale="25000" lnSpcReduction="20000"/>
          </a:bodyPr>
          <a:lstStyle/>
          <a:p>
            <a:r>
              <a:rPr lang="tr-TR" sz="1200" dirty="0"/>
              <a:t>What is the Data that is used to create Value?</a:t>
            </a:r>
          </a:p>
        </p:txBody>
      </p:sp>
      <p:sp>
        <p:nvSpPr>
          <p:cNvPr id="11" name="Marcador de contenido 11">
            <a:extLst>
              <a:ext uri="{FF2B5EF4-FFF2-40B4-BE49-F238E27FC236}">
                <a16:creationId xmlns:a16="http://schemas.microsoft.com/office/drawing/2014/main" id="{0EE1F504-72A9-4DFF-9AC8-77EEDA4594D6}"/>
              </a:ext>
            </a:extLst>
          </p:cNvPr>
          <p:cNvSpPr txBox="1">
            <a:spLocks/>
          </p:cNvSpPr>
          <p:nvPr/>
        </p:nvSpPr>
        <p:spPr>
          <a:xfrm>
            <a:off x="714894" y="3332605"/>
            <a:ext cx="7696200" cy="128428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3" name="Content Placeholder 2">
            <a:extLst>
              <a:ext uri="{FF2B5EF4-FFF2-40B4-BE49-F238E27FC236}">
                <a16:creationId xmlns:a16="http://schemas.microsoft.com/office/drawing/2014/main" id="{209EA772-A895-4AB1-806D-C553CAB1F5B7}"/>
              </a:ext>
            </a:extLst>
          </p:cNvPr>
          <p:cNvSpPr txBox="1">
            <a:spLocks/>
          </p:cNvSpPr>
          <p:nvPr/>
        </p:nvSpPr>
        <p:spPr>
          <a:xfrm>
            <a:off x="705888" y="2656863"/>
            <a:ext cx="7705206" cy="1795600"/>
          </a:xfrm>
          <a:prstGeom prst="rect">
            <a:avLst/>
          </a:prstGeom>
        </p:spPr>
        <p:txBody>
          <a:bodyPr vert="horz" lIns="91440" tIns="45720" rIns="91440" bIns="4572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tr-TR" sz="1200" dirty="0"/>
          </a:p>
        </p:txBody>
      </p:sp>
      <p:pic>
        <p:nvPicPr>
          <p:cNvPr id="14" name="Picture 4" descr="Exclamation mark Interjection Computer Icons Check mark Doodle, exclamation  mark, angle, white, rectangle png | PNGWing">
            <a:extLst>
              <a:ext uri="{FF2B5EF4-FFF2-40B4-BE49-F238E27FC236}">
                <a16:creationId xmlns:a16="http://schemas.microsoft.com/office/drawing/2014/main" id="{EAA980F1-EAB9-4B28-AFF7-408858E30E0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16" b="74267" l="42065" r="57935"/>
                    </a14:imgEffect>
                  </a14:imgLayer>
                </a14:imgProps>
              </a:ext>
              <a:ext uri="{28A0092B-C50C-407E-A947-70E740481C1C}">
                <a14:useLocalDpi xmlns:a14="http://schemas.microsoft.com/office/drawing/2010/main" val="0"/>
              </a:ext>
            </a:extLst>
          </a:blip>
          <a:srcRect/>
          <a:stretch>
            <a:fillRect/>
          </a:stretch>
        </p:blipFill>
        <p:spPr bwMode="auto">
          <a:xfrm>
            <a:off x="-200871" y="3334526"/>
            <a:ext cx="1363303" cy="909805"/>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11">
            <a:extLst>
              <a:ext uri="{FF2B5EF4-FFF2-40B4-BE49-F238E27FC236}">
                <a16:creationId xmlns:a16="http://schemas.microsoft.com/office/drawing/2014/main" id="{7D0B06E9-E0AA-43FD-BD38-0EADB8612132}"/>
              </a:ext>
            </a:extLst>
          </p:cNvPr>
          <p:cNvSpPr txBox="1">
            <a:spLocks/>
          </p:cNvSpPr>
          <p:nvPr/>
        </p:nvSpPr>
        <p:spPr>
          <a:xfrm>
            <a:off x="732906" y="3464258"/>
            <a:ext cx="3876233" cy="84784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tr-TR" sz="1100" dirty="0"/>
              <a:t>Remember our discussion in Features Part?</a:t>
            </a:r>
          </a:p>
          <a:p>
            <a:pPr marL="0" indent="0">
              <a:buFont typeface="Arial" panose="020B0604020202020204" pitchFamily="34" charset="0"/>
              <a:buNone/>
            </a:pPr>
            <a:r>
              <a:rPr lang="tr-TR" sz="1100" dirty="0"/>
              <a:t>This is why we need multi-layered Neural</a:t>
            </a:r>
          </a:p>
          <a:p>
            <a:pPr marL="0" indent="0">
              <a:buFont typeface="Arial" panose="020B0604020202020204" pitchFamily="34" charset="0"/>
              <a:buNone/>
            </a:pPr>
            <a:r>
              <a:rPr lang="tr-TR" sz="1100" dirty="0"/>
              <a:t> Networks!</a:t>
            </a:r>
            <a:endParaRPr lang="en-US" sz="1100" dirty="0"/>
          </a:p>
        </p:txBody>
      </p:sp>
      <p:pic>
        <p:nvPicPr>
          <p:cNvPr id="5" name="Picture 4">
            <a:extLst>
              <a:ext uri="{FF2B5EF4-FFF2-40B4-BE49-F238E27FC236}">
                <a16:creationId xmlns:a16="http://schemas.microsoft.com/office/drawing/2014/main" id="{39097028-E1FA-4A9B-9335-BD8B93E50B4B}"/>
              </a:ext>
            </a:extLst>
          </p:cNvPr>
          <p:cNvPicPr>
            <a:picLocks noChangeAspect="1"/>
          </p:cNvPicPr>
          <p:nvPr/>
        </p:nvPicPr>
        <p:blipFill>
          <a:blip r:embed="rId4"/>
          <a:stretch>
            <a:fillRect/>
          </a:stretch>
        </p:blipFill>
        <p:spPr>
          <a:xfrm>
            <a:off x="6369675" y="1220000"/>
            <a:ext cx="2176826" cy="2147629"/>
          </a:xfrm>
          <a:prstGeom prst="rect">
            <a:avLst/>
          </a:prstGeom>
        </p:spPr>
      </p:pic>
      <p:pic>
        <p:nvPicPr>
          <p:cNvPr id="10244" name="Picture 4" descr="Neural Network. Artificial Intelligence Concept. Computer Neuron Net. Stock  Vector - Illustration of distribution, computer: 133841749">
            <a:extLst>
              <a:ext uri="{FF2B5EF4-FFF2-40B4-BE49-F238E27FC236}">
                <a16:creationId xmlns:a16="http://schemas.microsoft.com/office/drawing/2014/main" id="{33810591-5841-4974-AC78-779DB5DAC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452" y="3141055"/>
            <a:ext cx="1469776" cy="11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8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626D93-542E-46CE-9AF1-C0904CA3F041}"/>
              </a:ext>
            </a:extLst>
          </p:cNvPr>
          <p:cNvSpPr>
            <a:spLocks noGrp="1"/>
          </p:cNvSpPr>
          <p:nvPr>
            <p:ph sz="half" idx="2"/>
          </p:nvPr>
        </p:nvSpPr>
        <p:spPr/>
        <p:txBody>
          <a:bodyPr/>
          <a:lstStyle/>
          <a:p>
            <a:endParaRPr lang="tr-TR"/>
          </a:p>
        </p:txBody>
      </p:sp>
      <p:sp>
        <p:nvSpPr>
          <p:cNvPr id="3" name="Title 2">
            <a:extLst>
              <a:ext uri="{FF2B5EF4-FFF2-40B4-BE49-F238E27FC236}">
                <a16:creationId xmlns:a16="http://schemas.microsoft.com/office/drawing/2014/main" id="{A8C8CE49-5C32-48D8-A1C1-DDC096038FC8}"/>
              </a:ext>
            </a:extLst>
          </p:cNvPr>
          <p:cNvSpPr>
            <a:spLocks noGrp="1"/>
          </p:cNvSpPr>
          <p:nvPr>
            <p:ph type="title"/>
          </p:nvPr>
        </p:nvSpPr>
        <p:spPr/>
        <p:txBody>
          <a:bodyPr/>
          <a:lstStyle/>
          <a:p>
            <a:endParaRPr lang="tr-TR"/>
          </a:p>
        </p:txBody>
      </p:sp>
      <p:sp>
        <p:nvSpPr>
          <p:cNvPr id="4" name="Content Placeholder 3">
            <a:extLst>
              <a:ext uri="{FF2B5EF4-FFF2-40B4-BE49-F238E27FC236}">
                <a16:creationId xmlns:a16="http://schemas.microsoft.com/office/drawing/2014/main" id="{53BC70D2-0A16-43D9-B58E-EC9C94006738}"/>
              </a:ext>
            </a:extLst>
          </p:cNvPr>
          <p:cNvSpPr>
            <a:spLocks noGrp="1"/>
          </p:cNvSpPr>
          <p:nvPr>
            <p:ph sz="half" idx="11"/>
          </p:nvPr>
        </p:nvSpPr>
        <p:spPr/>
        <p:txBody>
          <a:bodyPr/>
          <a:lstStyle/>
          <a:p>
            <a:endParaRPr lang="tr-TR"/>
          </a:p>
        </p:txBody>
      </p:sp>
      <p:sp>
        <p:nvSpPr>
          <p:cNvPr id="5" name="Text Placeholder 4">
            <a:extLst>
              <a:ext uri="{FF2B5EF4-FFF2-40B4-BE49-F238E27FC236}">
                <a16:creationId xmlns:a16="http://schemas.microsoft.com/office/drawing/2014/main" id="{880C9996-A36F-44DB-ABA6-787E92E29306}"/>
              </a:ext>
            </a:extLst>
          </p:cNvPr>
          <p:cNvSpPr>
            <a:spLocks noGrp="1"/>
          </p:cNvSpPr>
          <p:nvPr>
            <p:ph type="body" sz="quarter" idx="12"/>
          </p:nvPr>
        </p:nvSpPr>
        <p:spPr/>
        <p:txBody>
          <a:bodyPr/>
          <a:lstStyle/>
          <a:p>
            <a:endParaRPr lang="tr-TR"/>
          </a:p>
        </p:txBody>
      </p:sp>
    </p:spTree>
    <p:extLst>
      <p:ext uri="{BB962C8B-B14F-4D97-AF65-F5344CB8AC3E}">
        <p14:creationId xmlns:p14="http://schemas.microsoft.com/office/powerpoint/2010/main" val="2899942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670738" y="108603"/>
            <a:ext cx="7696200" cy="582434"/>
          </a:xfrm>
          <a:ln>
            <a:noFill/>
          </a:ln>
        </p:spPr>
        <p:txBody>
          <a:bodyPr>
            <a:noAutofit/>
          </a:bodyPr>
          <a:lstStyle/>
          <a:p>
            <a:r>
              <a:rPr lang="tr-TR" dirty="0"/>
              <a:t>Different Models</a:t>
            </a:r>
            <a:endParaRPr lang="en-US" dirty="0"/>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5209773" y="-733431"/>
            <a:ext cx="1637584" cy="95658"/>
          </a:xfrm>
        </p:spPr>
        <p:txBody>
          <a:bodyPr>
            <a:normAutofit fontScale="25000" lnSpcReduction="20000"/>
          </a:bodyPr>
          <a:lstStyle/>
          <a:p>
            <a:r>
              <a:rPr lang="tr-TR" sz="1200" dirty="0"/>
              <a:t>What is the Data that is used to create Value?</a:t>
            </a:r>
          </a:p>
        </p:txBody>
      </p:sp>
      <p:sp>
        <p:nvSpPr>
          <p:cNvPr id="11" name="Marcador de contenido 11">
            <a:extLst>
              <a:ext uri="{FF2B5EF4-FFF2-40B4-BE49-F238E27FC236}">
                <a16:creationId xmlns:a16="http://schemas.microsoft.com/office/drawing/2014/main" id="{0EE1F504-72A9-4DFF-9AC8-77EEDA4594D6}"/>
              </a:ext>
            </a:extLst>
          </p:cNvPr>
          <p:cNvSpPr txBox="1">
            <a:spLocks/>
          </p:cNvSpPr>
          <p:nvPr/>
        </p:nvSpPr>
        <p:spPr>
          <a:xfrm>
            <a:off x="714894" y="3332605"/>
            <a:ext cx="7696200" cy="128428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3" name="Content Placeholder 2">
            <a:extLst>
              <a:ext uri="{FF2B5EF4-FFF2-40B4-BE49-F238E27FC236}">
                <a16:creationId xmlns:a16="http://schemas.microsoft.com/office/drawing/2014/main" id="{209EA772-A895-4AB1-806D-C553CAB1F5B7}"/>
              </a:ext>
            </a:extLst>
          </p:cNvPr>
          <p:cNvSpPr txBox="1">
            <a:spLocks/>
          </p:cNvSpPr>
          <p:nvPr/>
        </p:nvSpPr>
        <p:spPr>
          <a:xfrm>
            <a:off x="705888" y="2656863"/>
            <a:ext cx="7705206" cy="1795600"/>
          </a:xfrm>
          <a:prstGeom prst="rect">
            <a:avLst/>
          </a:prstGeom>
        </p:spPr>
        <p:txBody>
          <a:bodyPr vert="horz" lIns="91440" tIns="45720" rIns="91440" bIns="4572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tr-TR" sz="1200" dirty="0"/>
          </a:p>
        </p:txBody>
      </p:sp>
      <p:pic>
        <p:nvPicPr>
          <p:cNvPr id="8" name="Picture 7">
            <a:extLst>
              <a:ext uri="{FF2B5EF4-FFF2-40B4-BE49-F238E27FC236}">
                <a16:creationId xmlns:a16="http://schemas.microsoft.com/office/drawing/2014/main" id="{4610599D-466A-458C-971C-A527B74CC5B6}"/>
              </a:ext>
            </a:extLst>
          </p:cNvPr>
          <p:cNvPicPr>
            <a:picLocks noChangeAspect="1"/>
          </p:cNvPicPr>
          <p:nvPr/>
        </p:nvPicPr>
        <p:blipFill>
          <a:blip r:embed="rId2"/>
          <a:stretch>
            <a:fillRect/>
          </a:stretch>
        </p:blipFill>
        <p:spPr>
          <a:xfrm>
            <a:off x="375418" y="1501907"/>
            <a:ext cx="2512990" cy="2641568"/>
          </a:xfrm>
          <a:prstGeom prst="rect">
            <a:avLst/>
          </a:prstGeom>
        </p:spPr>
      </p:pic>
      <p:sp>
        <p:nvSpPr>
          <p:cNvPr id="16" name="Rectangle 15">
            <a:extLst>
              <a:ext uri="{FF2B5EF4-FFF2-40B4-BE49-F238E27FC236}">
                <a16:creationId xmlns:a16="http://schemas.microsoft.com/office/drawing/2014/main" id="{49CCEF9B-8C0E-4BA0-B710-03E7583DB07F}"/>
              </a:ext>
            </a:extLst>
          </p:cNvPr>
          <p:cNvSpPr/>
          <p:nvPr/>
        </p:nvSpPr>
        <p:spPr>
          <a:xfrm>
            <a:off x="971329" y="791603"/>
            <a:ext cx="1064460" cy="430887"/>
          </a:xfrm>
          <a:prstGeom prst="rect">
            <a:avLst/>
          </a:prstGeom>
          <a:noFill/>
        </p:spPr>
        <p:txBody>
          <a:bodyPr wrap="square" lIns="91440" tIns="45720" rIns="91440" bIns="45720">
            <a:spAutoFit/>
          </a:bodyPr>
          <a:lstStyle/>
          <a:p>
            <a:pPr algn="ctr"/>
            <a:r>
              <a:rPr lang="tr-TR" sz="1100" b="1" spc="50" dirty="0">
                <a:ln w="0"/>
                <a:solidFill>
                  <a:schemeClr val="bg2"/>
                </a:solidFill>
                <a:effectLst>
                  <a:innerShdw blurRad="63500" dist="50800" dir="13500000">
                    <a:srgbClr val="000000">
                      <a:alpha val="50000"/>
                    </a:srgbClr>
                  </a:innerShdw>
                </a:effectLst>
              </a:rPr>
              <a:t>Example Input Data</a:t>
            </a:r>
            <a:endParaRPr lang="en-US" sz="1100" b="1" spc="50" dirty="0">
              <a:ln w="0"/>
              <a:solidFill>
                <a:schemeClr val="bg2"/>
              </a:solidFill>
              <a:effectLst>
                <a:innerShdw blurRad="63500" dist="50800" dir="13500000">
                  <a:srgbClr val="000000">
                    <a:alpha val="50000"/>
                  </a:srgbClr>
                </a:innerShdw>
              </a:effectLst>
            </a:endParaRPr>
          </a:p>
        </p:txBody>
      </p:sp>
      <p:pic>
        <p:nvPicPr>
          <p:cNvPr id="10" name="Picture 9">
            <a:extLst>
              <a:ext uri="{FF2B5EF4-FFF2-40B4-BE49-F238E27FC236}">
                <a16:creationId xmlns:a16="http://schemas.microsoft.com/office/drawing/2014/main" id="{A3E76A8E-7414-4D92-8847-C4E70A90106C}"/>
              </a:ext>
            </a:extLst>
          </p:cNvPr>
          <p:cNvPicPr>
            <a:picLocks noChangeAspect="1"/>
          </p:cNvPicPr>
          <p:nvPr/>
        </p:nvPicPr>
        <p:blipFill>
          <a:blip r:embed="rId3"/>
          <a:stretch>
            <a:fillRect/>
          </a:stretch>
        </p:blipFill>
        <p:spPr>
          <a:xfrm>
            <a:off x="3151823" y="1501907"/>
            <a:ext cx="2871111" cy="2641568"/>
          </a:xfrm>
          <a:prstGeom prst="rect">
            <a:avLst/>
          </a:prstGeom>
        </p:spPr>
      </p:pic>
      <p:sp>
        <p:nvSpPr>
          <p:cNvPr id="19" name="Rectangle 18">
            <a:extLst>
              <a:ext uri="{FF2B5EF4-FFF2-40B4-BE49-F238E27FC236}">
                <a16:creationId xmlns:a16="http://schemas.microsoft.com/office/drawing/2014/main" id="{F3075C4A-7C19-468E-B28B-1709D8FD6294}"/>
              </a:ext>
            </a:extLst>
          </p:cNvPr>
          <p:cNvSpPr/>
          <p:nvPr/>
        </p:nvSpPr>
        <p:spPr>
          <a:xfrm>
            <a:off x="3883863" y="791603"/>
            <a:ext cx="1325910" cy="430887"/>
          </a:xfrm>
          <a:prstGeom prst="rect">
            <a:avLst/>
          </a:prstGeom>
          <a:noFill/>
        </p:spPr>
        <p:txBody>
          <a:bodyPr wrap="square" lIns="91440" tIns="45720" rIns="91440" bIns="45720">
            <a:spAutoFit/>
          </a:bodyPr>
          <a:lstStyle/>
          <a:p>
            <a:pPr algn="ctr"/>
            <a:r>
              <a:rPr lang="tr-TR" sz="1100" b="1" spc="50" dirty="0">
                <a:ln w="0"/>
                <a:solidFill>
                  <a:schemeClr val="bg2"/>
                </a:solidFill>
                <a:effectLst>
                  <a:innerShdw blurRad="63500" dist="50800" dir="13500000">
                    <a:srgbClr val="000000">
                      <a:alpha val="50000"/>
                    </a:srgbClr>
                  </a:innerShdw>
                </a:effectLst>
              </a:rPr>
              <a:t>Data </a:t>
            </a:r>
          </a:p>
          <a:p>
            <a:pPr algn="ctr"/>
            <a:r>
              <a:rPr lang="tr-TR" sz="1100" b="1" spc="50" dirty="0">
                <a:ln w="0"/>
                <a:solidFill>
                  <a:schemeClr val="bg2"/>
                </a:solidFill>
                <a:effectLst>
                  <a:innerShdw blurRad="63500" dist="50800" dir="13500000">
                    <a:srgbClr val="000000">
                      <a:alpha val="50000"/>
                    </a:srgbClr>
                  </a:innerShdw>
                </a:effectLst>
              </a:rPr>
              <a:t>Pre-processing</a:t>
            </a:r>
            <a:endParaRPr lang="en-US" sz="1100" b="1" spc="50" dirty="0">
              <a:ln w="0"/>
              <a:solidFill>
                <a:schemeClr val="bg2"/>
              </a:solidFill>
              <a:effectLst>
                <a:innerShdw blurRad="63500" dist="50800" dir="13500000">
                  <a:srgbClr val="000000">
                    <a:alpha val="50000"/>
                  </a:srgbClr>
                </a:innerShdw>
              </a:effectLst>
            </a:endParaRPr>
          </a:p>
        </p:txBody>
      </p:sp>
      <p:pic>
        <p:nvPicPr>
          <p:cNvPr id="18" name="Picture 17">
            <a:extLst>
              <a:ext uri="{FF2B5EF4-FFF2-40B4-BE49-F238E27FC236}">
                <a16:creationId xmlns:a16="http://schemas.microsoft.com/office/drawing/2014/main" id="{99F3CF20-F1EB-4A42-BC62-FC5ABC805B13}"/>
              </a:ext>
            </a:extLst>
          </p:cNvPr>
          <p:cNvPicPr>
            <a:picLocks noChangeAspect="1"/>
          </p:cNvPicPr>
          <p:nvPr/>
        </p:nvPicPr>
        <p:blipFill>
          <a:blip r:embed="rId4"/>
          <a:stretch>
            <a:fillRect/>
          </a:stretch>
        </p:blipFill>
        <p:spPr>
          <a:xfrm>
            <a:off x="6286349" y="1501907"/>
            <a:ext cx="2678660" cy="2575640"/>
          </a:xfrm>
          <a:prstGeom prst="rect">
            <a:avLst/>
          </a:prstGeom>
        </p:spPr>
      </p:pic>
      <p:sp>
        <p:nvSpPr>
          <p:cNvPr id="22" name="Rectangle 21">
            <a:extLst>
              <a:ext uri="{FF2B5EF4-FFF2-40B4-BE49-F238E27FC236}">
                <a16:creationId xmlns:a16="http://schemas.microsoft.com/office/drawing/2014/main" id="{E4D77F2A-B5BB-4008-A9BA-ED054896DB3F}"/>
              </a:ext>
            </a:extLst>
          </p:cNvPr>
          <p:cNvSpPr/>
          <p:nvPr/>
        </p:nvSpPr>
        <p:spPr>
          <a:xfrm>
            <a:off x="6434184" y="791603"/>
            <a:ext cx="2052803" cy="430887"/>
          </a:xfrm>
          <a:prstGeom prst="rect">
            <a:avLst/>
          </a:prstGeom>
          <a:noFill/>
        </p:spPr>
        <p:txBody>
          <a:bodyPr wrap="square" lIns="91440" tIns="45720" rIns="91440" bIns="45720">
            <a:spAutoFit/>
          </a:bodyPr>
          <a:lstStyle/>
          <a:p>
            <a:pPr algn="ctr"/>
            <a:r>
              <a:rPr lang="tr-TR" sz="1100" b="1" spc="50" dirty="0">
                <a:ln w="0"/>
                <a:solidFill>
                  <a:schemeClr val="bg2"/>
                </a:solidFill>
                <a:effectLst>
                  <a:innerShdw blurRad="63500" dist="50800" dir="13500000">
                    <a:srgbClr val="000000">
                      <a:alpha val="50000"/>
                    </a:srgbClr>
                  </a:innerShdw>
                </a:effectLst>
              </a:rPr>
              <a:t>Original </a:t>
            </a:r>
            <a:r>
              <a:rPr lang="en-US" sz="1100" b="1" spc="50" dirty="0">
                <a:ln w="0"/>
                <a:solidFill>
                  <a:schemeClr val="bg2"/>
                </a:solidFill>
                <a:effectLst>
                  <a:innerShdw blurRad="63500" dist="50800" dir="13500000">
                    <a:srgbClr val="000000">
                      <a:alpha val="50000"/>
                    </a:srgbClr>
                  </a:innerShdw>
                </a:effectLst>
              </a:rPr>
              <a:t>listing price </a:t>
            </a:r>
            <a:r>
              <a:rPr lang="tr-TR" sz="1100" b="1" spc="50" dirty="0">
                <a:ln w="0"/>
                <a:solidFill>
                  <a:schemeClr val="bg2"/>
                </a:solidFill>
                <a:effectLst>
                  <a:innerShdw blurRad="63500" dist="50800" dir="13500000">
                    <a:srgbClr val="000000">
                      <a:alpha val="50000"/>
                    </a:srgbClr>
                  </a:innerShdw>
                </a:effectLst>
              </a:rPr>
              <a:t>vs</a:t>
            </a:r>
            <a:r>
              <a:rPr lang="en-US" sz="1100" b="1" spc="50" dirty="0">
                <a:ln w="0"/>
                <a:solidFill>
                  <a:schemeClr val="bg2"/>
                </a:solidFill>
                <a:effectLst>
                  <a:innerShdw blurRad="63500" dist="50800" dir="13500000">
                    <a:srgbClr val="000000">
                      <a:alpha val="50000"/>
                    </a:srgbClr>
                  </a:innerShdw>
                </a:effectLst>
              </a:rPr>
              <a:t> </a:t>
            </a:r>
            <a:r>
              <a:rPr lang="tr-TR" sz="1100" b="1" spc="50" dirty="0">
                <a:ln w="0"/>
                <a:solidFill>
                  <a:schemeClr val="bg2"/>
                </a:solidFill>
                <a:effectLst>
                  <a:innerShdw blurRad="63500" dist="50800" dir="13500000">
                    <a:srgbClr val="000000">
                      <a:alpha val="50000"/>
                    </a:srgbClr>
                  </a:innerShdw>
                </a:effectLst>
              </a:rPr>
              <a:t>Predicted </a:t>
            </a:r>
            <a:r>
              <a:rPr lang="en-US" sz="1100" b="1" spc="50" dirty="0">
                <a:ln w="0"/>
                <a:solidFill>
                  <a:schemeClr val="bg2"/>
                </a:solidFill>
                <a:effectLst>
                  <a:innerShdw blurRad="63500" dist="50800" dir="13500000">
                    <a:srgbClr val="000000">
                      <a:alpha val="50000"/>
                    </a:srgbClr>
                  </a:innerShdw>
                </a:effectLst>
              </a:rPr>
              <a:t>price values</a:t>
            </a:r>
            <a:endParaRPr lang="tr-TR" sz="1100" b="1" spc="50" dirty="0">
              <a:ln w="0"/>
              <a:solidFill>
                <a:schemeClr val="bg2"/>
              </a:solidFill>
              <a:effectLst>
                <a:innerShdw blurRad="63500" dist="50800" dir="13500000">
                  <a:srgbClr val="000000">
                    <a:alpha val="50000"/>
                  </a:srgbClr>
                </a:innerShdw>
              </a:effectLst>
            </a:endParaRPr>
          </a:p>
        </p:txBody>
      </p:sp>
      <p:sp>
        <p:nvSpPr>
          <p:cNvPr id="23" name="Title 3">
            <a:extLst>
              <a:ext uri="{FF2B5EF4-FFF2-40B4-BE49-F238E27FC236}">
                <a16:creationId xmlns:a16="http://schemas.microsoft.com/office/drawing/2014/main" id="{EE7E1E0E-4CE4-49B8-A05E-B81328CBF4AD}"/>
              </a:ext>
            </a:extLst>
          </p:cNvPr>
          <p:cNvSpPr txBox="1">
            <a:spLocks/>
          </p:cNvSpPr>
          <p:nvPr/>
        </p:nvSpPr>
        <p:spPr>
          <a:xfrm>
            <a:off x="254043" y="4077547"/>
            <a:ext cx="2552297" cy="582434"/>
          </a:xfrm>
          <a:prstGeom prst="rect">
            <a:avLst/>
          </a:prstGeom>
          <a:ln>
            <a:noFill/>
          </a:ln>
        </p:spPr>
        <p:txBody>
          <a:bodyPr vert="horz" lIns="91440" tIns="45720" rIns="91440" bIns="45720" rtlCol="0" anchor="ctr">
            <a:noAutofit/>
          </a:bodyPr>
          <a:lstStyle>
            <a:lvl1pPr algn="ctr" defTabSz="685800" rtl="0" eaLnBrk="1" latinLnBrk="0" hangingPunct="1">
              <a:lnSpc>
                <a:spcPct val="90000"/>
              </a:lnSpc>
              <a:spcBef>
                <a:spcPct val="0"/>
              </a:spcBef>
              <a:buNone/>
              <a:defRPr sz="3000" b="1" kern="1200">
                <a:solidFill>
                  <a:schemeClr val="tx1"/>
                </a:solidFill>
                <a:latin typeface="Poiret One" panose="02000000000000000000" pitchFamily="2" charset="0"/>
                <a:ea typeface="+mj-ea"/>
                <a:cs typeface="+mj-cs"/>
              </a:defRPr>
            </a:lvl1pPr>
          </a:lstStyle>
          <a:p>
            <a:r>
              <a:rPr lang="tr-TR" sz="600" b="0" i="1" u="sng" dirty="0"/>
              <a:t>Source: </a:t>
            </a:r>
            <a:r>
              <a:rPr lang="en-US" sz="600" b="0" i="1" u="sng" dirty="0"/>
              <a:t>Using Machine Learning Algorithms for Housing Price Prediction</a:t>
            </a:r>
          </a:p>
        </p:txBody>
      </p:sp>
    </p:spTree>
    <p:extLst>
      <p:ext uri="{BB962C8B-B14F-4D97-AF65-F5344CB8AC3E}">
        <p14:creationId xmlns:p14="http://schemas.microsoft.com/office/powerpoint/2010/main" val="211898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randombar(horizontal)">
                                      <p:cBhvr>
                                        <p:cTn id="23" dur="500"/>
                                        <p:tgtEl>
                                          <p:spTgt spid="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Zillow Case</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sz="1600" dirty="0"/>
              <a:t>A Real Estate Price Forecasting Disaster </a:t>
            </a:r>
            <a:endParaRPr lang="en-US" sz="1600"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tr-TR" dirty="0"/>
              <a:t>5</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314" name="Picture 2" descr="Zillow to Become a Real Estate Broker | MetroTex">
            <a:extLst>
              <a:ext uri="{FF2B5EF4-FFF2-40B4-BE49-F238E27FC236}">
                <a16:creationId xmlns:a16="http://schemas.microsoft.com/office/drawing/2014/main" id="{93C0EA3E-9634-4330-B0ED-8B579E46C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21" y="1864133"/>
            <a:ext cx="2163375" cy="121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04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396363"/>
          </a:xfrm>
          <a:ln>
            <a:noFill/>
          </a:ln>
        </p:spPr>
        <p:txBody>
          <a:bodyPr>
            <a:noAutofit/>
          </a:bodyPr>
          <a:lstStyle/>
          <a:p>
            <a:r>
              <a:rPr lang="tr-TR" dirty="0"/>
              <a:t>Zillow Case</a:t>
            </a:r>
            <a:endParaRPr lang="en-US" dirty="0">
              <a:solidFill>
                <a:srgbClr val="00B0F0"/>
              </a:solidFill>
            </a:endParaRPr>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531284" y="1053446"/>
            <a:ext cx="5263727" cy="2827675"/>
          </a:xfrm>
        </p:spPr>
        <p:txBody>
          <a:bodyPr>
            <a:normAutofit fontScale="62500" lnSpcReduction="20000"/>
          </a:bodyPr>
          <a:lstStyle/>
          <a:p>
            <a:r>
              <a:rPr lang="tr-TR" i="1" dirty="0"/>
              <a:t>A</a:t>
            </a:r>
            <a:r>
              <a:rPr lang="en-US" i="1" dirty="0" err="1"/>
              <a:t>utomating</a:t>
            </a:r>
            <a:r>
              <a:rPr lang="en-US" i="1" dirty="0"/>
              <a:t> everything does not always make sense</a:t>
            </a:r>
            <a:r>
              <a:rPr lang="tr-TR" i="1" dirty="0"/>
              <a:t>!</a:t>
            </a:r>
          </a:p>
          <a:p>
            <a:pPr marL="285750" indent="-285750">
              <a:buFont typeface="Arial" panose="020B0604020202020204" pitchFamily="34" charset="0"/>
              <a:buChar char="•"/>
            </a:pPr>
            <a:r>
              <a:rPr lang="tr-TR" dirty="0"/>
              <a:t>The story starts with  </a:t>
            </a:r>
            <a:r>
              <a:rPr lang="tr-TR" dirty="0">
                <a:solidFill>
                  <a:srgbClr val="00B0F0"/>
                </a:solidFill>
              </a:rPr>
              <a:t>Zestimate,</a:t>
            </a:r>
            <a:r>
              <a:rPr lang="tr-TR" dirty="0"/>
              <a:t> </a:t>
            </a:r>
            <a:r>
              <a:rPr lang="en-US" dirty="0"/>
              <a:t>a tool that used data sources to create an approximate value of properties</a:t>
            </a:r>
            <a:r>
              <a:rPr lang="tr-TR" dirty="0"/>
              <a:t> by </a:t>
            </a:r>
            <a:r>
              <a:rPr lang="tr-TR" dirty="0">
                <a:solidFill>
                  <a:srgbClr val="00B0F0"/>
                </a:solidFill>
              </a:rPr>
              <a:t>Zillow.</a:t>
            </a:r>
          </a:p>
          <a:p>
            <a:pPr marL="285750" indent="-285750">
              <a:buFont typeface="Arial" panose="020B0604020202020204" pitchFamily="34" charset="0"/>
              <a:buChar char="•"/>
            </a:pPr>
            <a:r>
              <a:rPr lang="tr-TR" dirty="0"/>
              <a:t>They want to take advantage of this tool via </a:t>
            </a:r>
            <a:r>
              <a:rPr lang="tr-TR" dirty="0">
                <a:solidFill>
                  <a:srgbClr val="00B0F0"/>
                </a:solidFill>
              </a:rPr>
              <a:t>«</a:t>
            </a:r>
            <a:r>
              <a:rPr lang="en-US" dirty="0">
                <a:solidFill>
                  <a:srgbClr val="00B0F0"/>
                </a:solidFill>
              </a:rPr>
              <a:t>Flipping houses</a:t>
            </a:r>
            <a:r>
              <a:rPr lang="tr-TR" dirty="0">
                <a:solidFill>
                  <a:srgbClr val="00B0F0"/>
                </a:solidFill>
              </a:rPr>
              <a:t>»</a:t>
            </a:r>
            <a:r>
              <a:rPr lang="en-US" dirty="0">
                <a:solidFill>
                  <a:srgbClr val="00B0F0"/>
                </a:solidFill>
              </a:rPr>
              <a:t> </a:t>
            </a:r>
            <a:r>
              <a:rPr lang="tr-TR" dirty="0"/>
              <a:t>which</a:t>
            </a:r>
            <a:r>
              <a:rPr lang="tr-TR" dirty="0">
                <a:solidFill>
                  <a:srgbClr val="00B0F0"/>
                </a:solidFill>
              </a:rPr>
              <a:t> </a:t>
            </a:r>
            <a:r>
              <a:rPr lang="en-US" dirty="0"/>
              <a:t>involves buying a property at a lower value, spending on improvements and renovations and then selling it at a higher price. </a:t>
            </a:r>
            <a:endParaRPr lang="tr-TR" dirty="0"/>
          </a:p>
          <a:p>
            <a:pPr marL="285750" indent="-285750">
              <a:buFont typeface="Arial" panose="020B0604020202020204" pitchFamily="34" charset="0"/>
              <a:buChar char="•"/>
            </a:pPr>
            <a:r>
              <a:rPr lang="tr-TR" dirty="0"/>
              <a:t>Although started nice, afterwhile </a:t>
            </a:r>
            <a:r>
              <a:rPr lang="en-US" dirty="0"/>
              <a:t>Zillow’s prediction model started degrading. This resulted in company buying properties at a much higher price than they were able to sell them for</a:t>
            </a:r>
            <a:r>
              <a:rPr lang="tr-TR" dirty="0"/>
              <a:t>.</a:t>
            </a:r>
          </a:p>
          <a:p>
            <a:endParaRPr lang="tr-TR" dirty="0"/>
          </a:p>
          <a:p>
            <a:r>
              <a:rPr lang="tr-TR" dirty="0"/>
              <a:t>At the end,</a:t>
            </a:r>
          </a:p>
          <a:p>
            <a:r>
              <a:rPr lang="en-US" dirty="0"/>
              <a:t>CEO Barton announced that</a:t>
            </a:r>
            <a:r>
              <a:rPr lang="tr-TR" dirty="0"/>
              <a:t>:</a:t>
            </a:r>
          </a:p>
          <a:p>
            <a:pPr marL="342900" indent="-342900">
              <a:buFont typeface="+mj-lt"/>
              <a:buAutoNum type="arabicPeriod"/>
            </a:pPr>
            <a:r>
              <a:rPr lang="tr-TR" dirty="0"/>
              <a:t>Z</a:t>
            </a:r>
            <a:r>
              <a:rPr lang="en-US" dirty="0" err="1"/>
              <a:t>illow</a:t>
            </a:r>
            <a:r>
              <a:rPr lang="en-US" dirty="0"/>
              <a:t> would stop purchasing homes – at a time when it already owned </a:t>
            </a:r>
            <a:r>
              <a:rPr lang="tr-TR" dirty="0">
                <a:solidFill>
                  <a:srgbClr val="00B0F0"/>
                </a:solidFill>
              </a:rPr>
              <a:t>more than </a:t>
            </a:r>
            <a:r>
              <a:rPr lang="en-US" dirty="0">
                <a:solidFill>
                  <a:srgbClr val="00B0F0"/>
                </a:solidFill>
              </a:rPr>
              <a:t>7,000 </a:t>
            </a:r>
            <a:r>
              <a:rPr lang="tr-TR" dirty="0">
                <a:solidFill>
                  <a:srgbClr val="00B0F0"/>
                </a:solidFill>
              </a:rPr>
              <a:t>overpriced </a:t>
            </a:r>
            <a:r>
              <a:rPr lang="en-US" dirty="0">
                <a:solidFill>
                  <a:srgbClr val="00B0F0"/>
                </a:solidFill>
              </a:rPr>
              <a:t>houses. </a:t>
            </a:r>
            <a:endParaRPr lang="tr-TR" dirty="0">
              <a:solidFill>
                <a:srgbClr val="00B0F0"/>
              </a:solidFill>
            </a:endParaRPr>
          </a:p>
          <a:p>
            <a:pPr marL="342900" indent="-342900">
              <a:buFont typeface="+mj-lt"/>
              <a:buAutoNum type="arabicPeriod"/>
            </a:pPr>
            <a:r>
              <a:rPr lang="tr-TR" dirty="0"/>
              <a:t>T</a:t>
            </a:r>
            <a:r>
              <a:rPr lang="en-US" dirty="0"/>
              <a:t>he real estate company has decided to sell all its inventory</a:t>
            </a:r>
            <a:r>
              <a:rPr lang="tr-TR" dirty="0"/>
              <a:t> with a discount</a:t>
            </a:r>
            <a:r>
              <a:rPr lang="en-US" dirty="0"/>
              <a:t> and lay off about </a:t>
            </a:r>
            <a:r>
              <a:rPr lang="en-US" dirty="0">
                <a:solidFill>
                  <a:srgbClr val="00B0F0"/>
                </a:solidFill>
              </a:rPr>
              <a:t>25</a:t>
            </a:r>
            <a:r>
              <a:rPr lang="tr-TR" dirty="0">
                <a:solidFill>
                  <a:srgbClr val="00B0F0"/>
                </a:solidFill>
              </a:rPr>
              <a:t>% </a:t>
            </a:r>
            <a:r>
              <a:rPr lang="en-US" dirty="0">
                <a:solidFill>
                  <a:srgbClr val="00B0F0"/>
                </a:solidFill>
              </a:rPr>
              <a:t>of its 8,000 employees</a:t>
            </a:r>
            <a:r>
              <a:rPr lang="tr-TR" dirty="0">
                <a:solidFill>
                  <a:srgbClr val="00B0F0"/>
                </a:solidFill>
              </a:rPr>
              <a:t>.</a:t>
            </a:r>
          </a:p>
          <a:p>
            <a:pPr marL="342900" indent="-342900">
              <a:buFont typeface="+mj-lt"/>
              <a:buAutoNum type="arabicPeriod"/>
            </a:pPr>
            <a:r>
              <a:rPr lang="tr-TR" dirty="0"/>
              <a:t>L</a:t>
            </a:r>
            <a:r>
              <a:rPr lang="en-US" dirty="0" err="1"/>
              <a:t>ost</a:t>
            </a:r>
            <a:r>
              <a:rPr lang="en-US" dirty="0"/>
              <a:t> </a:t>
            </a:r>
            <a:r>
              <a:rPr lang="en-US" dirty="0">
                <a:solidFill>
                  <a:srgbClr val="00B0F0"/>
                </a:solidFill>
              </a:rPr>
              <a:t>$420 million </a:t>
            </a:r>
            <a:r>
              <a:rPr lang="en-US" dirty="0"/>
              <a:t>in 2021’s third quarter.</a:t>
            </a:r>
            <a:endParaRPr lang="tr-TR" dirty="0"/>
          </a:p>
        </p:txBody>
      </p:sp>
      <p:pic>
        <p:nvPicPr>
          <p:cNvPr id="9224" name="Picture 8" descr="Zillow, Ev Alımlarını Duraklattı | Emlak Broker">
            <a:extLst>
              <a:ext uri="{FF2B5EF4-FFF2-40B4-BE49-F238E27FC236}">
                <a16:creationId xmlns:a16="http://schemas.microsoft.com/office/drawing/2014/main" id="{3F755118-C05C-47E0-A1EC-1A204CC32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898" y="949435"/>
            <a:ext cx="2297853" cy="1622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7EA0776-47A5-4DAA-87B4-1BE079CE9977}"/>
              </a:ext>
            </a:extLst>
          </p:cNvPr>
          <p:cNvPicPr>
            <a:picLocks noChangeAspect="1"/>
          </p:cNvPicPr>
          <p:nvPr/>
        </p:nvPicPr>
        <p:blipFill>
          <a:blip r:embed="rId3"/>
          <a:stretch>
            <a:fillRect/>
          </a:stretch>
        </p:blipFill>
        <p:spPr>
          <a:xfrm>
            <a:off x="6325412" y="2683755"/>
            <a:ext cx="2253339" cy="1777153"/>
          </a:xfrm>
          <a:prstGeom prst="rect">
            <a:avLst/>
          </a:prstGeom>
        </p:spPr>
      </p:pic>
      <p:sp>
        <p:nvSpPr>
          <p:cNvPr id="6" name="Arrow: Right 5">
            <a:extLst>
              <a:ext uri="{FF2B5EF4-FFF2-40B4-BE49-F238E27FC236}">
                <a16:creationId xmlns:a16="http://schemas.microsoft.com/office/drawing/2014/main" id="{8CFAD2A3-7DD4-4902-8873-C8F6DAEE872E}"/>
              </a:ext>
            </a:extLst>
          </p:cNvPr>
          <p:cNvSpPr/>
          <p:nvPr/>
        </p:nvSpPr>
        <p:spPr>
          <a:xfrm>
            <a:off x="5980853" y="3122507"/>
            <a:ext cx="480907" cy="26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Title 3">
            <a:extLst>
              <a:ext uri="{FF2B5EF4-FFF2-40B4-BE49-F238E27FC236}">
                <a16:creationId xmlns:a16="http://schemas.microsoft.com/office/drawing/2014/main" id="{49DBF131-C12E-49C8-9EEF-C525760F75F3}"/>
              </a:ext>
            </a:extLst>
          </p:cNvPr>
          <p:cNvSpPr txBox="1">
            <a:spLocks/>
          </p:cNvSpPr>
          <p:nvPr/>
        </p:nvSpPr>
        <p:spPr>
          <a:xfrm>
            <a:off x="392006" y="4194687"/>
            <a:ext cx="4518660" cy="396363"/>
          </a:xfrm>
          <a:prstGeom prst="rect">
            <a:avLst/>
          </a:prstGeom>
          <a:ln>
            <a:noFill/>
          </a:ln>
        </p:spPr>
        <p:txBody>
          <a:bodyPr vert="horz" lIns="91440" tIns="45720" rIns="91440" bIns="45720" rtlCol="0" anchor="ctr">
            <a:noAutofit/>
          </a:bodyPr>
          <a:lstStyle>
            <a:lvl1pPr algn="ctr" defTabSz="685800" rtl="0" eaLnBrk="1" latinLnBrk="0" hangingPunct="1">
              <a:lnSpc>
                <a:spcPct val="90000"/>
              </a:lnSpc>
              <a:spcBef>
                <a:spcPct val="0"/>
              </a:spcBef>
              <a:buNone/>
              <a:defRPr sz="3000" b="1" kern="1200">
                <a:solidFill>
                  <a:schemeClr val="tx1"/>
                </a:solidFill>
                <a:latin typeface="Poiret One" panose="02000000000000000000" pitchFamily="2" charset="0"/>
                <a:ea typeface="+mj-ea"/>
                <a:cs typeface="+mj-cs"/>
              </a:defRPr>
            </a:lvl1pPr>
          </a:lstStyle>
          <a:p>
            <a:r>
              <a:rPr lang="tr-TR" sz="900" b="0" i="1" dirty="0">
                <a:latin typeface="Montserrat" panose="00000500000000000000" pitchFamily="50" charset="0"/>
                <a:ea typeface="+mn-ea"/>
                <a:cs typeface="+mn-cs"/>
              </a:rPr>
              <a:t>Reasons for this failure will be explained in Take-Aways Section</a:t>
            </a:r>
            <a:endParaRPr lang="en-US" sz="900" b="0" i="1" dirty="0">
              <a:latin typeface="Montserrat" panose="00000500000000000000" pitchFamily="50" charset="0"/>
              <a:ea typeface="+mn-ea"/>
              <a:cs typeface="+mn-cs"/>
            </a:endParaRPr>
          </a:p>
        </p:txBody>
      </p:sp>
      <p:sp>
        <p:nvSpPr>
          <p:cNvPr id="8" name="Rectangle 7">
            <a:extLst>
              <a:ext uri="{FF2B5EF4-FFF2-40B4-BE49-F238E27FC236}">
                <a16:creationId xmlns:a16="http://schemas.microsoft.com/office/drawing/2014/main" id="{13D2F9AE-9C79-4E69-8B75-031949CD3DF9}"/>
              </a:ext>
            </a:extLst>
          </p:cNvPr>
          <p:cNvSpPr/>
          <p:nvPr/>
        </p:nvSpPr>
        <p:spPr>
          <a:xfrm rot="20503641">
            <a:off x="5262780" y="1418391"/>
            <a:ext cx="1064460" cy="430887"/>
          </a:xfrm>
          <a:prstGeom prst="rect">
            <a:avLst/>
          </a:prstGeom>
          <a:noFill/>
        </p:spPr>
        <p:txBody>
          <a:bodyPr wrap="square" lIns="91440" tIns="45720" rIns="91440" bIns="45720">
            <a:spAutoFit/>
          </a:bodyPr>
          <a:lstStyle/>
          <a:p>
            <a:pPr algn="ctr"/>
            <a:r>
              <a:rPr lang="tr-TR" sz="1100" dirty="0">
                <a:ln w="0"/>
                <a:solidFill>
                  <a:schemeClr val="accent1"/>
                </a:solidFill>
                <a:effectLst>
                  <a:outerShdw blurRad="38100" dist="25400" dir="5400000" algn="ctr" rotWithShape="0">
                    <a:srgbClr val="6E747A">
                      <a:alpha val="43000"/>
                    </a:srgbClr>
                  </a:outerShdw>
                </a:effectLst>
              </a:rPr>
              <a:t>Terminology Alert</a:t>
            </a:r>
            <a:endParaRPr lang="en-US" sz="11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051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Take Aways</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sz="1600" dirty="0"/>
              <a:t>Zillow Case and overal Real Estate Forecasting Idea</a:t>
            </a:r>
            <a:endParaRPr lang="en-US" sz="1600" dirty="0"/>
          </a:p>
          <a:p>
            <a:endParaRPr lang="en-US" sz="1600"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tr-TR" dirty="0"/>
              <a:t>6</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338" name="Picture 2" descr="Kırmızı Grunge Damga Take Away Stok Vektör Sanatı &amp;amp; Arka görünüm&amp;#39;nin Daha  Fazla Görseli - iStock">
            <a:extLst>
              <a:ext uri="{FF2B5EF4-FFF2-40B4-BE49-F238E27FC236}">
                <a16:creationId xmlns:a16="http://schemas.microsoft.com/office/drawing/2014/main" id="{90FE456F-1F08-4733-9071-6D684CF20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457" y="1693493"/>
            <a:ext cx="1954930" cy="158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0079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C4A0DFF5-7C34-4A21-855F-C41AE01990B2}"/>
              </a:ext>
            </a:extLst>
          </p:cNvPr>
          <p:cNvSpPr>
            <a:spLocks noGrp="1"/>
          </p:cNvSpPr>
          <p:nvPr>
            <p:ph type="title"/>
          </p:nvPr>
        </p:nvSpPr>
        <p:spPr>
          <a:xfrm>
            <a:off x="723900" y="542652"/>
            <a:ext cx="7696200" cy="396363"/>
          </a:xfrm>
          <a:ln>
            <a:noFill/>
          </a:ln>
        </p:spPr>
        <p:txBody>
          <a:bodyPr>
            <a:noAutofit/>
          </a:bodyPr>
          <a:lstStyle/>
          <a:p>
            <a:r>
              <a:rPr lang="tr-TR" dirty="0"/>
              <a:t>Lessons Learned</a:t>
            </a:r>
            <a:endParaRPr lang="en-US" dirty="0">
              <a:solidFill>
                <a:srgbClr val="00B0F0"/>
              </a:solidFill>
            </a:endParaRPr>
          </a:p>
        </p:txBody>
      </p:sp>
      <p:sp>
        <p:nvSpPr>
          <p:cNvPr id="19" name="Title 3">
            <a:extLst>
              <a:ext uri="{FF2B5EF4-FFF2-40B4-BE49-F238E27FC236}">
                <a16:creationId xmlns:a16="http://schemas.microsoft.com/office/drawing/2014/main" id="{60F351CA-8368-4BA6-B8DD-9E546A81442D}"/>
              </a:ext>
            </a:extLst>
          </p:cNvPr>
          <p:cNvSpPr txBox="1">
            <a:spLocks/>
          </p:cNvSpPr>
          <p:nvPr/>
        </p:nvSpPr>
        <p:spPr>
          <a:xfrm>
            <a:off x="791635" y="1113968"/>
            <a:ext cx="2391834" cy="396363"/>
          </a:xfrm>
          <a:prstGeom prst="rect">
            <a:avLst/>
          </a:prstGeom>
          <a:ln>
            <a:noFill/>
          </a:ln>
        </p:spPr>
        <p:txBody>
          <a:bodyPr vert="horz" lIns="91440" tIns="45720" rIns="91440" bIns="45720" rtlCol="0" anchor="ctr">
            <a:noAutofit/>
          </a:bodyPr>
          <a:lstStyle>
            <a:lvl1pPr algn="ctr" defTabSz="685800" rtl="0" eaLnBrk="1" latinLnBrk="0" hangingPunct="1">
              <a:lnSpc>
                <a:spcPct val="90000"/>
              </a:lnSpc>
              <a:spcBef>
                <a:spcPct val="0"/>
              </a:spcBef>
              <a:buNone/>
              <a:defRPr sz="3000" b="1" kern="1200">
                <a:solidFill>
                  <a:schemeClr val="tx1"/>
                </a:solidFill>
                <a:latin typeface="Poiret One" panose="02000000000000000000" pitchFamily="2" charset="0"/>
                <a:ea typeface="+mj-ea"/>
                <a:cs typeface="+mj-cs"/>
              </a:defRPr>
            </a:lvl1pPr>
          </a:lstStyle>
          <a:p>
            <a:r>
              <a:rPr lang="tr-TR" sz="1400" dirty="0"/>
              <a:t>Zillow Case</a:t>
            </a:r>
            <a:endParaRPr lang="en-US" sz="1400" dirty="0">
              <a:solidFill>
                <a:srgbClr val="00B0F0"/>
              </a:solidFill>
            </a:endParaRPr>
          </a:p>
        </p:txBody>
      </p:sp>
      <p:sp>
        <p:nvSpPr>
          <p:cNvPr id="21" name="Content Placeholder 2">
            <a:extLst>
              <a:ext uri="{FF2B5EF4-FFF2-40B4-BE49-F238E27FC236}">
                <a16:creationId xmlns:a16="http://schemas.microsoft.com/office/drawing/2014/main" id="{14FFCA0F-60B5-466F-A788-8C0D289CC6CE}"/>
              </a:ext>
            </a:extLst>
          </p:cNvPr>
          <p:cNvSpPr>
            <a:spLocks noGrp="1"/>
          </p:cNvSpPr>
          <p:nvPr>
            <p:ph sz="half" idx="2"/>
          </p:nvPr>
        </p:nvSpPr>
        <p:spPr>
          <a:xfrm>
            <a:off x="253579" y="1561003"/>
            <a:ext cx="4318422" cy="2799925"/>
          </a:xfrm>
        </p:spPr>
        <p:txBody>
          <a:bodyPr>
            <a:normAutofit fontScale="92500" lnSpcReduction="10000"/>
          </a:bodyPr>
          <a:lstStyle/>
          <a:p>
            <a:endParaRPr lang="tr-TR" sz="1000" dirty="0"/>
          </a:p>
          <a:p>
            <a:pPr marL="342900" indent="-342900">
              <a:buFont typeface="+mj-lt"/>
              <a:buAutoNum type="arabicPeriod"/>
            </a:pPr>
            <a:r>
              <a:rPr lang="en-US" sz="1000" u="sng" dirty="0"/>
              <a:t>Machine learning (ML) </a:t>
            </a:r>
            <a:r>
              <a:rPr lang="en-US" sz="1000" u="sng" dirty="0" err="1"/>
              <a:t>mo</a:t>
            </a:r>
            <a:r>
              <a:rPr lang="tr-TR" sz="1000" u="sng" dirty="0"/>
              <a:t>del is only as good as the input </a:t>
            </a:r>
            <a:r>
              <a:rPr lang="en-US" sz="1000" u="sng" dirty="0"/>
              <a:t>data.</a:t>
            </a:r>
            <a:r>
              <a:rPr lang="en-US" sz="1000" dirty="0"/>
              <a:t> When the algorithm is fed with substandard data</a:t>
            </a:r>
            <a:r>
              <a:rPr lang="tr-TR" sz="1000" dirty="0"/>
              <a:t>, the accuracy will also be likewise. Mo</a:t>
            </a:r>
            <a:r>
              <a:rPr lang="en-US" sz="1000" dirty="0" err="1"/>
              <a:t>dels</a:t>
            </a:r>
            <a:r>
              <a:rPr lang="en-US" sz="1000" dirty="0"/>
              <a:t> </a:t>
            </a:r>
            <a:r>
              <a:rPr lang="tr-TR" sz="1000" dirty="0"/>
              <a:t> are able to </a:t>
            </a:r>
            <a:r>
              <a:rPr lang="en-US" sz="1000" dirty="0"/>
              <a:t>perform effectively when they are trained on quality</a:t>
            </a:r>
            <a:r>
              <a:rPr lang="tr-TR" sz="1000" dirty="0"/>
              <a:t>.</a:t>
            </a:r>
          </a:p>
          <a:p>
            <a:pPr marL="971550" lvl="1" indent="-342900"/>
            <a:r>
              <a:rPr lang="en-US" sz="1000" dirty="0"/>
              <a:t>The model was injected with either publicly available data or ones that were made available by its users. </a:t>
            </a:r>
            <a:r>
              <a:rPr lang="tr-TR" sz="1000" dirty="0"/>
              <a:t>T</a:t>
            </a:r>
            <a:r>
              <a:rPr lang="en-US" sz="1000" dirty="0"/>
              <a:t>he company should have put greater focus on the quality of data being used to train the ML model.</a:t>
            </a:r>
            <a:endParaRPr lang="tr-TR" sz="1000" dirty="0"/>
          </a:p>
          <a:p>
            <a:pPr marL="342900" indent="-342900">
              <a:buFont typeface="+mj-lt"/>
              <a:buAutoNum type="arabicPeriod"/>
            </a:pPr>
            <a:r>
              <a:rPr lang="en-US" sz="1000" dirty="0"/>
              <a:t>The </a:t>
            </a:r>
            <a:r>
              <a:rPr lang="en-US" sz="1000" u="sng" dirty="0"/>
              <a:t>housing property market is volatile </a:t>
            </a:r>
            <a:r>
              <a:rPr lang="en-US" sz="1000" dirty="0"/>
              <a:t>and involves a huge monetary impact. A </a:t>
            </a:r>
            <a:r>
              <a:rPr lang="tr-TR" sz="1000" dirty="0"/>
              <a:t>%10 </a:t>
            </a:r>
            <a:r>
              <a:rPr lang="en-US" sz="1000" dirty="0"/>
              <a:t>error might lead to a lot of differences. Therefore, when solving problems that come with uncertainty, it is essential to </a:t>
            </a:r>
            <a:r>
              <a:rPr lang="en-US" sz="1000" i="1" dirty="0"/>
              <a:t>test</a:t>
            </a:r>
            <a:r>
              <a:rPr lang="en-US" sz="1000" dirty="0"/>
              <a:t> the changes before relying on algorithms to predict the outcome</a:t>
            </a:r>
            <a:r>
              <a:rPr lang="tr-TR" sz="1000" dirty="0"/>
              <a:t>.</a:t>
            </a:r>
          </a:p>
          <a:p>
            <a:pPr marL="971550" lvl="1" indent="-342900"/>
            <a:r>
              <a:rPr lang="tr-TR" sz="1000" dirty="0"/>
              <a:t>The company should have put greater emphasis on validation of the model</a:t>
            </a:r>
          </a:p>
          <a:p>
            <a:pPr marL="342900" indent="-342900">
              <a:buFont typeface="+mj-lt"/>
              <a:buAutoNum type="arabicPeriod"/>
            </a:pPr>
            <a:r>
              <a:rPr lang="tr-TR" sz="1000" dirty="0"/>
              <a:t>As have discussed previously, there are many different features and relationships between features which Zestimate model failed to capture.</a:t>
            </a:r>
          </a:p>
        </p:txBody>
      </p:sp>
      <p:sp>
        <p:nvSpPr>
          <p:cNvPr id="22" name="Title 3">
            <a:extLst>
              <a:ext uri="{FF2B5EF4-FFF2-40B4-BE49-F238E27FC236}">
                <a16:creationId xmlns:a16="http://schemas.microsoft.com/office/drawing/2014/main" id="{FA659CF1-62BF-4FAE-B0AB-282DA3381F31}"/>
              </a:ext>
            </a:extLst>
          </p:cNvPr>
          <p:cNvSpPr txBox="1">
            <a:spLocks/>
          </p:cNvSpPr>
          <p:nvPr/>
        </p:nvSpPr>
        <p:spPr>
          <a:xfrm>
            <a:off x="5542069" y="1113968"/>
            <a:ext cx="2464011" cy="396363"/>
          </a:xfrm>
          <a:prstGeom prst="rect">
            <a:avLst/>
          </a:prstGeom>
          <a:ln>
            <a:noFill/>
          </a:ln>
        </p:spPr>
        <p:txBody>
          <a:bodyPr vert="horz" lIns="91440" tIns="45720" rIns="91440" bIns="45720" rtlCol="0" anchor="ctr">
            <a:noAutofit/>
          </a:bodyPr>
          <a:lstStyle>
            <a:lvl1pPr algn="ctr" defTabSz="685800" rtl="0" eaLnBrk="1" latinLnBrk="0" hangingPunct="1">
              <a:lnSpc>
                <a:spcPct val="90000"/>
              </a:lnSpc>
              <a:spcBef>
                <a:spcPct val="0"/>
              </a:spcBef>
              <a:buNone/>
              <a:defRPr sz="3000" b="1" kern="1200">
                <a:solidFill>
                  <a:schemeClr val="tx1"/>
                </a:solidFill>
                <a:latin typeface="Poiret One" panose="02000000000000000000" pitchFamily="2" charset="0"/>
                <a:ea typeface="+mj-ea"/>
                <a:cs typeface="+mj-cs"/>
              </a:defRPr>
            </a:lvl1pPr>
          </a:lstStyle>
          <a:p>
            <a:r>
              <a:rPr lang="tr-TR" sz="1400" dirty="0"/>
              <a:t>Real Estate Forecasting</a:t>
            </a:r>
            <a:endParaRPr lang="en-US" sz="1400" dirty="0"/>
          </a:p>
        </p:txBody>
      </p:sp>
      <p:sp>
        <p:nvSpPr>
          <p:cNvPr id="23" name="Content Placeholder 2">
            <a:extLst>
              <a:ext uri="{FF2B5EF4-FFF2-40B4-BE49-F238E27FC236}">
                <a16:creationId xmlns:a16="http://schemas.microsoft.com/office/drawing/2014/main" id="{28BEA70C-98A4-466B-B251-4CBBC26B6215}"/>
              </a:ext>
            </a:extLst>
          </p:cNvPr>
          <p:cNvSpPr txBox="1">
            <a:spLocks/>
          </p:cNvSpPr>
          <p:nvPr/>
        </p:nvSpPr>
        <p:spPr>
          <a:xfrm>
            <a:off x="4675929" y="1510331"/>
            <a:ext cx="4214492" cy="2951389"/>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tr-TR" sz="900" dirty="0"/>
          </a:p>
          <a:p>
            <a:pPr marL="342900" indent="-342900">
              <a:buFont typeface="+mj-lt"/>
              <a:buAutoNum type="arabicPeriod"/>
            </a:pPr>
            <a:r>
              <a:rPr lang="tr-TR" sz="900" dirty="0"/>
              <a:t>Real estate price forecasting can be generalized to any other goods or service that involves human perceived value concept such as cars or art.</a:t>
            </a:r>
          </a:p>
          <a:p>
            <a:pPr marL="342900" indent="-342900">
              <a:buFont typeface="+mj-lt"/>
              <a:buAutoNum type="arabicPeriod"/>
            </a:pPr>
            <a:r>
              <a:rPr lang="tr-TR" sz="900" dirty="0"/>
              <a:t>Time &amp; Geopraphy &amp; The demographics of the area can completely change how our algorithm should work. It should be taken into account that real estate market is volatile and highly depends on economic conditions.</a:t>
            </a:r>
          </a:p>
          <a:p>
            <a:pPr marL="342900" indent="-342900">
              <a:buFont typeface="+mj-lt"/>
              <a:buAutoNum type="arabicPeriod"/>
            </a:pPr>
            <a:r>
              <a:rPr lang="tr-TR" sz="900" dirty="0"/>
              <a:t>A third party application should not be taken as only data source. Data preparation and cleaning is even more important for real estate.</a:t>
            </a:r>
          </a:p>
          <a:p>
            <a:pPr marL="342900" indent="-342900">
              <a:buFont typeface="+mj-lt"/>
              <a:buAutoNum type="arabicPeriod"/>
            </a:pPr>
            <a:r>
              <a:rPr lang="tr-TR" sz="900" dirty="0"/>
              <a:t>There are many different combinations of methods and feature selections that can be fed to models.</a:t>
            </a:r>
          </a:p>
          <a:p>
            <a:pPr marL="342900" indent="-342900">
              <a:buFont typeface="+mj-lt"/>
              <a:buAutoNum type="arabicPeriod"/>
            </a:pPr>
            <a:r>
              <a:rPr lang="tr-TR" sz="900" dirty="0"/>
              <a:t>Never enough testing &amp; validation. Parameters always need to adopt new conditions in a continuous manner.</a:t>
            </a:r>
          </a:p>
          <a:p>
            <a:pPr marL="342900" indent="-342900">
              <a:buFont typeface="+mj-lt"/>
              <a:buAutoNum type="arabicPeriod"/>
            </a:pPr>
            <a:endParaRPr lang="tr-TR" sz="900" dirty="0"/>
          </a:p>
        </p:txBody>
      </p:sp>
      <p:pic>
        <p:nvPicPr>
          <p:cNvPr id="8196" name="Picture 4" descr="What Is the Data Analysis Process? 5 Key Steps to Follow">
            <a:extLst>
              <a:ext uri="{FF2B5EF4-FFF2-40B4-BE49-F238E27FC236}">
                <a16:creationId xmlns:a16="http://schemas.microsoft.com/office/drawing/2014/main" id="{F6B7B5CD-5AF6-49B6-8E08-C7FC9FBEE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240" y="178240"/>
            <a:ext cx="1636181" cy="88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93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lipse 27">
            <a:extLst>
              <a:ext uri="{FF2B5EF4-FFF2-40B4-BE49-F238E27FC236}">
                <a16:creationId xmlns:a16="http://schemas.microsoft.com/office/drawing/2014/main" id="{0F6530F3-F9BC-4489-BE0E-7A17D8731ACE}"/>
              </a:ext>
            </a:extLst>
          </p:cNvPr>
          <p:cNvSpPr/>
          <p:nvPr/>
        </p:nvSpPr>
        <p:spPr>
          <a:xfrm>
            <a:off x="5859976" y="335786"/>
            <a:ext cx="1384104" cy="1384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8E5852D6-A72B-4156-AF23-4EF48A92F51D}"/>
              </a:ext>
            </a:extLst>
          </p:cNvPr>
          <p:cNvSpPr>
            <a:spLocks noGrp="1"/>
          </p:cNvSpPr>
          <p:nvPr>
            <p:ph type="title"/>
          </p:nvPr>
        </p:nvSpPr>
        <p:spPr>
          <a:xfrm>
            <a:off x="723900" y="785479"/>
            <a:ext cx="7696200" cy="922389"/>
          </a:xfrm>
        </p:spPr>
        <p:txBody>
          <a:bodyPr/>
          <a:lstStyle/>
          <a:p>
            <a:r>
              <a:rPr lang="es-ES" dirty="0"/>
              <a:t>THANKS!</a:t>
            </a:r>
            <a:endParaRPr lang="en-US" dirty="0"/>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body" sz="half" idx="2"/>
          </p:nvPr>
        </p:nvSpPr>
        <p:spPr>
          <a:xfrm>
            <a:off x="2653200" y="2774839"/>
            <a:ext cx="3837600" cy="1152972"/>
          </a:xfrm>
        </p:spPr>
        <p:txBody>
          <a:bodyPr anchor="ctr">
            <a:noAutofit/>
          </a:bodyPr>
          <a:lstStyle/>
          <a:p>
            <a:r>
              <a:rPr lang="tr-TR" dirty="0"/>
              <a:t>QUESTIONS?</a:t>
            </a:r>
            <a:endParaRPr lang="en-US" dirty="0"/>
          </a:p>
        </p:txBody>
      </p:sp>
    </p:spTree>
    <p:extLst>
      <p:ext uri="{BB962C8B-B14F-4D97-AF65-F5344CB8AC3E}">
        <p14:creationId xmlns:p14="http://schemas.microsoft.com/office/powerpoint/2010/main" val="252083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1"/>
        </a:solidFill>
        <a:effectLst/>
      </p:bgPr>
    </p:bg>
    <p:spTree>
      <p:nvGrpSpPr>
        <p:cNvPr id="1" name=""/>
        <p:cNvGrpSpPr/>
        <p:nvPr/>
      </p:nvGrpSpPr>
      <p:grpSpPr>
        <a:xfrm>
          <a:off x="0" y="0"/>
          <a:ext cx="0" cy="0"/>
          <a:chOff x="0" y="0"/>
          <a:chExt cx="0" cy="0"/>
        </a:xfrm>
      </p:grpSpPr>
      <p:sp>
        <p:nvSpPr>
          <p:cNvPr id="51" name="Diagrama de flujo: retraso 50">
            <a:extLst>
              <a:ext uri="{FF2B5EF4-FFF2-40B4-BE49-F238E27FC236}">
                <a16:creationId xmlns:a16="http://schemas.microsoft.com/office/drawing/2014/main" id="{CFEB2414-D854-40E2-BED7-7E84B7A0CF14}"/>
              </a:ext>
            </a:extLst>
          </p:cNvPr>
          <p:cNvSpPr/>
          <p:nvPr/>
        </p:nvSpPr>
        <p:spPr>
          <a:xfrm rot="16200000">
            <a:off x="2408151" y="791722"/>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54" name="Elipse 53">
            <a:extLst>
              <a:ext uri="{FF2B5EF4-FFF2-40B4-BE49-F238E27FC236}">
                <a16:creationId xmlns:a16="http://schemas.microsoft.com/office/drawing/2014/main" id="{41017543-0269-434A-92E4-0E0A1D3EA432}"/>
              </a:ext>
            </a:extLst>
          </p:cNvPr>
          <p:cNvSpPr/>
          <p:nvPr/>
        </p:nvSpPr>
        <p:spPr>
          <a:xfrm>
            <a:off x="2669209" y="1035786"/>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723900" y="552450"/>
            <a:ext cx="7696200" cy="396363"/>
          </a:xfrm>
        </p:spPr>
        <p:txBody>
          <a:bodyPr>
            <a:noAutofit/>
          </a:bodyPr>
          <a:lstStyle/>
          <a:p>
            <a:r>
              <a:rPr lang="es-ES" dirty="0"/>
              <a:t>TABLE OF CONTENTS</a:t>
            </a:r>
            <a:endParaRPr lang="en-US" dirty="0"/>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a:xfrm>
            <a:off x="1856229" y="1874336"/>
            <a:ext cx="1981370" cy="258616"/>
          </a:xfrm>
          <a:ln>
            <a:noFill/>
          </a:ln>
        </p:spPr>
        <p:txBody>
          <a:bodyPr anchor="ctr">
            <a:noAutofit/>
          </a:bodyPr>
          <a:lstStyle/>
          <a:p>
            <a:r>
              <a:rPr lang="tr-TR" sz="1000" dirty="0"/>
              <a:t>The backbone of Business Value Understanding &amp; Modeling </a:t>
            </a:r>
            <a:endParaRPr lang="en-US" sz="1000" dirty="0"/>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4"/>
          </p:nvPr>
        </p:nvSpPr>
        <p:spPr>
          <a:xfrm>
            <a:off x="2031707" y="1482826"/>
            <a:ext cx="1686626" cy="261010"/>
          </a:xfrm>
          <a:ln>
            <a:noFill/>
          </a:ln>
        </p:spPr>
        <p:txBody>
          <a:bodyPr anchor="ctr">
            <a:noAutofit/>
          </a:bodyPr>
          <a:lstStyle/>
          <a:p>
            <a:r>
              <a:rPr lang="tr-TR" sz="1400" dirty="0"/>
              <a:t>Economic Concepts</a:t>
            </a:r>
            <a:endParaRPr lang="en-US" sz="1400"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2"/>
          </p:nvPr>
        </p:nvSpPr>
        <p:spPr>
          <a:xfrm>
            <a:off x="1591968" y="1046389"/>
            <a:ext cx="2548800" cy="392400"/>
          </a:xfrm>
          <a:ln>
            <a:noFill/>
          </a:ln>
        </p:spPr>
        <p:txBody>
          <a:bodyPr anchor="ctr">
            <a:noAutofit/>
          </a:bodyPr>
          <a:lstStyle/>
          <a:p>
            <a:r>
              <a:rPr lang="es-ES" sz="1600" dirty="0"/>
              <a:t>1</a:t>
            </a:r>
            <a:endParaRPr lang="en-US" sz="1600" dirty="0"/>
          </a:p>
        </p:txBody>
      </p:sp>
      <p:sp>
        <p:nvSpPr>
          <p:cNvPr id="55" name="Diagrama de flujo: retraso 50">
            <a:extLst>
              <a:ext uri="{FF2B5EF4-FFF2-40B4-BE49-F238E27FC236}">
                <a16:creationId xmlns:a16="http://schemas.microsoft.com/office/drawing/2014/main" id="{1F2F66DC-B543-422B-A29C-C9BD262C2706}"/>
              </a:ext>
            </a:extLst>
          </p:cNvPr>
          <p:cNvSpPr/>
          <p:nvPr/>
        </p:nvSpPr>
        <p:spPr>
          <a:xfrm rot="16200000">
            <a:off x="5806101" y="796972"/>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56" name="Elipse 53">
            <a:extLst>
              <a:ext uri="{FF2B5EF4-FFF2-40B4-BE49-F238E27FC236}">
                <a16:creationId xmlns:a16="http://schemas.microsoft.com/office/drawing/2014/main" id="{A58E62F9-8E7D-45A7-B41B-0426677C2BEA}"/>
              </a:ext>
            </a:extLst>
          </p:cNvPr>
          <p:cNvSpPr/>
          <p:nvPr/>
        </p:nvSpPr>
        <p:spPr>
          <a:xfrm>
            <a:off x="6067159" y="1041036"/>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59" name="Text Placeholder 15">
            <a:extLst>
              <a:ext uri="{FF2B5EF4-FFF2-40B4-BE49-F238E27FC236}">
                <a16:creationId xmlns:a16="http://schemas.microsoft.com/office/drawing/2014/main" id="{ACAC4413-E37E-4FED-8004-23B0049869B7}"/>
              </a:ext>
            </a:extLst>
          </p:cNvPr>
          <p:cNvSpPr txBox="1">
            <a:spLocks/>
          </p:cNvSpPr>
          <p:nvPr/>
        </p:nvSpPr>
        <p:spPr>
          <a:xfrm>
            <a:off x="5254179" y="1798127"/>
            <a:ext cx="1981370" cy="258616"/>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400" b="0" kern="1200">
                <a:solidFill>
                  <a:schemeClr val="tx1"/>
                </a:solidFill>
                <a:latin typeface="Montserrat" panose="000005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000" dirty="0"/>
              <a:t>The characteristics that define a Real Estate’s Price</a:t>
            </a:r>
            <a:endParaRPr lang="en-US" sz="1000" dirty="0"/>
          </a:p>
        </p:txBody>
      </p:sp>
      <p:sp>
        <p:nvSpPr>
          <p:cNvPr id="61" name="Text Placeholder 16">
            <a:extLst>
              <a:ext uri="{FF2B5EF4-FFF2-40B4-BE49-F238E27FC236}">
                <a16:creationId xmlns:a16="http://schemas.microsoft.com/office/drawing/2014/main" id="{8D8AADBE-9EC9-4C6B-8925-150E2D9AB86F}"/>
              </a:ext>
            </a:extLst>
          </p:cNvPr>
          <p:cNvSpPr txBox="1">
            <a:spLocks/>
          </p:cNvSpPr>
          <p:nvPr/>
        </p:nvSpPr>
        <p:spPr>
          <a:xfrm>
            <a:off x="5429657" y="1488076"/>
            <a:ext cx="1686626" cy="26101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tx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400" dirty="0"/>
              <a:t>Real Estate Features</a:t>
            </a:r>
            <a:endParaRPr lang="en-US" sz="1400" dirty="0"/>
          </a:p>
        </p:txBody>
      </p:sp>
      <p:sp>
        <p:nvSpPr>
          <p:cNvPr id="62" name="Text Placeholder 30">
            <a:extLst>
              <a:ext uri="{FF2B5EF4-FFF2-40B4-BE49-F238E27FC236}">
                <a16:creationId xmlns:a16="http://schemas.microsoft.com/office/drawing/2014/main" id="{32AE17DF-3C03-4A4D-9413-759C668795BF}"/>
              </a:ext>
            </a:extLst>
          </p:cNvPr>
          <p:cNvSpPr txBox="1">
            <a:spLocks/>
          </p:cNvSpPr>
          <p:nvPr/>
        </p:nvSpPr>
        <p:spPr>
          <a:xfrm>
            <a:off x="4989918" y="1051639"/>
            <a:ext cx="2548800" cy="39240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bg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2</a:t>
            </a:r>
            <a:endParaRPr lang="en-US" sz="1600" dirty="0"/>
          </a:p>
        </p:txBody>
      </p:sp>
      <p:sp>
        <p:nvSpPr>
          <p:cNvPr id="64" name="Diagrama de flujo: retraso 50">
            <a:extLst>
              <a:ext uri="{FF2B5EF4-FFF2-40B4-BE49-F238E27FC236}">
                <a16:creationId xmlns:a16="http://schemas.microsoft.com/office/drawing/2014/main" id="{F8401E21-CC86-4D1F-9912-986735FDEA4D}"/>
              </a:ext>
            </a:extLst>
          </p:cNvPr>
          <p:cNvSpPr/>
          <p:nvPr/>
        </p:nvSpPr>
        <p:spPr>
          <a:xfrm rot="16200000">
            <a:off x="2408151" y="2122406"/>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65" name="Elipse 53">
            <a:extLst>
              <a:ext uri="{FF2B5EF4-FFF2-40B4-BE49-F238E27FC236}">
                <a16:creationId xmlns:a16="http://schemas.microsoft.com/office/drawing/2014/main" id="{7A9404BB-86CA-4D25-843F-72C9A230AA2B}"/>
              </a:ext>
            </a:extLst>
          </p:cNvPr>
          <p:cNvSpPr/>
          <p:nvPr/>
        </p:nvSpPr>
        <p:spPr>
          <a:xfrm>
            <a:off x="2669209" y="2366470"/>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66" name="Text Placeholder 15">
            <a:extLst>
              <a:ext uri="{FF2B5EF4-FFF2-40B4-BE49-F238E27FC236}">
                <a16:creationId xmlns:a16="http://schemas.microsoft.com/office/drawing/2014/main" id="{E1815B42-567D-4654-B448-66568C807AD4}"/>
              </a:ext>
            </a:extLst>
          </p:cNvPr>
          <p:cNvSpPr txBox="1">
            <a:spLocks/>
          </p:cNvSpPr>
          <p:nvPr/>
        </p:nvSpPr>
        <p:spPr>
          <a:xfrm>
            <a:off x="1856229" y="3103498"/>
            <a:ext cx="1981370" cy="258616"/>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400" b="0" kern="1200">
                <a:solidFill>
                  <a:schemeClr val="tx1"/>
                </a:solidFill>
                <a:latin typeface="Montserrat" panose="000005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000" dirty="0"/>
              <a:t>What is the Data that is used to create Value?</a:t>
            </a:r>
            <a:endParaRPr lang="en-US" sz="1000" dirty="0"/>
          </a:p>
        </p:txBody>
      </p:sp>
      <p:sp>
        <p:nvSpPr>
          <p:cNvPr id="67" name="Text Placeholder 16">
            <a:extLst>
              <a:ext uri="{FF2B5EF4-FFF2-40B4-BE49-F238E27FC236}">
                <a16:creationId xmlns:a16="http://schemas.microsoft.com/office/drawing/2014/main" id="{BB158345-4BEB-40ED-B39D-B99C368BB5E9}"/>
              </a:ext>
            </a:extLst>
          </p:cNvPr>
          <p:cNvSpPr txBox="1">
            <a:spLocks/>
          </p:cNvSpPr>
          <p:nvPr/>
        </p:nvSpPr>
        <p:spPr>
          <a:xfrm>
            <a:off x="2031707" y="2813510"/>
            <a:ext cx="1686626" cy="26101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tx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400" dirty="0"/>
              <a:t>Data Sources</a:t>
            </a:r>
            <a:endParaRPr lang="en-US" sz="1400" dirty="0"/>
          </a:p>
        </p:txBody>
      </p:sp>
      <p:sp>
        <p:nvSpPr>
          <p:cNvPr id="68" name="Text Placeholder 30">
            <a:extLst>
              <a:ext uri="{FF2B5EF4-FFF2-40B4-BE49-F238E27FC236}">
                <a16:creationId xmlns:a16="http://schemas.microsoft.com/office/drawing/2014/main" id="{55336CC3-569E-437D-9E81-E6FAAC8CC354}"/>
              </a:ext>
            </a:extLst>
          </p:cNvPr>
          <p:cNvSpPr txBox="1">
            <a:spLocks/>
          </p:cNvSpPr>
          <p:nvPr/>
        </p:nvSpPr>
        <p:spPr>
          <a:xfrm>
            <a:off x="1591968" y="2377073"/>
            <a:ext cx="2548800" cy="39240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bg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3</a:t>
            </a:r>
            <a:endParaRPr lang="en-US" sz="1600" dirty="0"/>
          </a:p>
        </p:txBody>
      </p:sp>
      <p:sp>
        <p:nvSpPr>
          <p:cNvPr id="69" name="Diagrama de flujo: retraso 50">
            <a:extLst>
              <a:ext uri="{FF2B5EF4-FFF2-40B4-BE49-F238E27FC236}">
                <a16:creationId xmlns:a16="http://schemas.microsoft.com/office/drawing/2014/main" id="{7154254F-310C-407D-A3A9-D0A50F222AD9}"/>
              </a:ext>
            </a:extLst>
          </p:cNvPr>
          <p:cNvSpPr/>
          <p:nvPr/>
        </p:nvSpPr>
        <p:spPr>
          <a:xfrm rot="16200000">
            <a:off x="5806101" y="2127656"/>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70" name="Elipse 53">
            <a:extLst>
              <a:ext uri="{FF2B5EF4-FFF2-40B4-BE49-F238E27FC236}">
                <a16:creationId xmlns:a16="http://schemas.microsoft.com/office/drawing/2014/main" id="{C91DF5B2-0AA1-47F3-AF2D-74A8648C742E}"/>
              </a:ext>
            </a:extLst>
          </p:cNvPr>
          <p:cNvSpPr/>
          <p:nvPr/>
        </p:nvSpPr>
        <p:spPr>
          <a:xfrm>
            <a:off x="6067159" y="2371720"/>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71" name="Text Placeholder 15">
            <a:extLst>
              <a:ext uri="{FF2B5EF4-FFF2-40B4-BE49-F238E27FC236}">
                <a16:creationId xmlns:a16="http://schemas.microsoft.com/office/drawing/2014/main" id="{4E49F21A-3438-4E79-8143-9D0291306C09}"/>
              </a:ext>
            </a:extLst>
          </p:cNvPr>
          <p:cNvSpPr txBox="1">
            <a:spLocks/>
          </p:cNvSpPr>
          <p:nvPr/>
        </p:nvSpPr>
        <p:spPr>
          <a:xfrm>
            <a:off x="5254179" y="3120085"/>
            <a:ext cx="1981370" cy="258616"/>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400" b="0" kern="1200">
                <a:solidFill>
                  <a:schemeClr val="tx1"/>
                </a:solidFill>
                <a:latin typeface="Montserrat" panose="000005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000" dirty="0"/>
              <a:t>Different approaches to the Business Problem</a:t>
            </a:r>
            <a:endParaRPr lang="en-US" sz="1000" dirty="0"/>
          </a:p>
        </p:txBody>
      </p:sp>
      <p:sp>
        <p:nvSpPr>
          <p:cNvPr id="72" name="Text Placeholder 16">
            <a:extLst>
              <a:ext uri="{FF2B5EF4-FFF2-40B4-BE49-F238E27FC236}">
                <a16:creationId xmlns:a16="http://schemas.microsoft.com/office/drawing/2014/main" id="{5F762ECA-C900-4F2E-A676-3053E68F73E1}"/>
              </a:ext>
            </a:extLst>
          </p:cNvPr>
          <p:cNvSpPr txBox="1">
            <a:spLocks/>
          </p:cNvSpPr>
          <p:nvPr/>
        </p:nvSpPr>
        <p:spPr>
          <a:xfrm>
            <a:off x="5429657" y="2818760"/>
            <a:ext cx="1686626" cy="26101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tx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400" dirty="0"/>
              <a:t>Modeling</a:t>
            </a:r>
            <a:endParaRPr lang="en-US" sz="1400" dirty="0"/>
          </a:p>
        </p:txBody>
      </p:sp>
      <p:sp>
        <p:nvSpPr>
          <p:cNvPr id="73" name="Text Placeholder 30">
            <a:extLst>
              <a:ext uri="{FF2B5EF4-FFF2-40B4-BE49-F238E27FC236}">
                <a16:creationId xmlns:a16="http://schemas.microsoft.com/office/drawing/2014/main" id="{30C238FE-78EC-4903-AC33-C52271A3F6BE}"/>
              </a:ext>
            </a:extLst>
          </p:cNvPr>
          <p:cNvSpPr txBox="1">
            <a:spLocks/>
          </p:cNvSpPr>
          <p:nvPr/>
        </p:nvSpPr>
        <p:spPr>
          <a:xfrm>
            <a:off x="4989918" y="2382323"/>
            <a:ext cx="2548800" cy="39240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bg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4</a:t>
            </a:r>
            <a:endParaRPr lang="en-US" sz="1600" dirty="0"/>
          </a:p>
        </p:txBody>
      </p:sp>
      <p:sp>
        <p:nvSpPr>
          <p:cNvPr id="74" name="Diagrama de flujo: retraso 50">
            <a:extLst>
              <a:ext uri="{FF2B5EF4-FFF2-40B4-BE49-F238E27FC236}">
                <a16:creationId xmlns:a16="http://schemas.microsoft.com/office/drawing/2014/main" id="{D9E17B75-CE13-4A2A-8505-CB47E64B3FE5}"/>
              </a:ext>
            </a:extLst>
          </p:cNvPr>
          <p:cNvSpPr/>
          <p:nvPr/>
        </p:nvSpPr>
        <p:spPr>
          <a:xfrm rot="16200000">
            <a:off x="2408151" y="3485352"/>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75" name="Elipse 53">
            <a:extLst>
              <a:ext uri="{FF2B5EF4-FFF2-40B4-BE49-F238E27FC236}">
                <a16:creationId xmlns:a16="http://schemas.microsoft.com/office/drawing/2014/main" id="{75B4502C-BBA7-468D-9038-1B048C35908E}"/>
              </a:ext>
            </a:extLst>
          </p:cNvPr>
          <p:cNvSpPr/>
          <p:nvPr/>
        </p:nvSpPr>
        <p:spPr>
          <a:xfrm>
            <a:off x="2669209" y="3729416"/>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76" name="Text Placeholder 15">
            <a:extLst>
              <a:ext uri="{FF2B5EF4-FFF2-40B4-BE49-F238E27FC236}">
                <a16:creationId xmlns:a16="http://schemas.microsoft.com/office/drawing/2014/main" id="{BCD0F1E1-9D4B-41D2-AC32-B3E4BE278DDF}"/>
              </a:ext>
            </a:extLst>
          </p:cNvPr>
          <p:cNvSpPr txBox="1">
            <a:spLocks/>
          </p:cNvSpPr>
          <p:nvPr/>
        </p:nvSpPr>
        <p:spPr>
          <a:xfrm>
            <a:off x="1856229" y="4567966"/>
            <a:ext cx="1981370" cy="258616"/>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400" b="0" kern="1200">
                <a:solidFill>
                  <a:schemeClr val="tx1"/>
                </a:solidFill>
                <a:latin typeface="Montserrat" panose="000005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000" dirty="0"/>
              <a:t>A Real Estate Price Forecasting Disaster </a:t>
            </a:r>
            <a:endParaRPr lang="en-US" sz="1000" dirty="0"/>
          </a:p>
        </p:txBody>
      </p:sp>
      <p:sp>
        <p:nvSpPr>
          <p:cNvPr id="77" name="Text Placeholder 16">
            <a:extLst>
              <a:ext uri="{FF2B5EF4-FFF2-40B4-BE49-F238E27FC236}">
                <a16:creationId xmlns:a16="http://schemas.microsoft.com/office/drawing/2014/main" id="{9597FC86-FF4B-491B-B6EB-14BB9FBEE585}"/>
              </a:ext>
            </a:extLst>
          </p:cNvPr>
          <p:cNvSpPr txBox="1">
            <a:spLocks/>
          </p:cNvSpPr>
          <p:nvPr/>
        </p:nvSpPr>
        <p:spPr>
          <a:xfrm>
            <a:off x="2031707" y="4176456"/>
            <a:ext cx="1686626" cy="26101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tx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Zillow Case</a:t>
            </a:r>
            <a:endParaRPr lang="en-US" sz="1600" dirty="0"/>
          </a:p>
        </p:txBody>
      </p:sp>
      <p:sp>
        <p:nvSpPr>
          <p:cNvPr id="78" name="Text Placeholder 30">
            <a:extLst>
              <a:ext uri="{FF2B5EF4-FFF2-40B4-BE49-F238E27FC236}">
                <a16:creationId xmlns:a16="http://schemas.microsoft.com/office/drawing/2014/main" id="{AA5BBC41-3EC4-4689-A23D-9F5E33231B48}"/>
              </a:ext>
            </a:extLst>
          </p:cNvPr>
          <p:cNvSpPr txBox="1">
            <a:spLocks/>
          </p:cNvSpPr>
          <p:nvPr/>
        </p:nvSpPr>
        <p:spPr>
          <a:xfrm>
            <a:off x="1591968" y="3740019"/>
            <a:ext cx="2548800" cy="39240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bg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5</a:t>
            </a:r>
            <a:endParaRPr lang="en-US" sz="1600" dirty="0"/>
          </a:p>
        </p:txBody>
      </p:sp>
      <p:sp>
        <p:nvSpPr>
          <p:cNvPr id="79" name="Diagrama de flujo: retraso 50">
            <a:extLst>
              <a:ext uri="{FF2B5EF4-FFF2-40B4-BE49-F238E27FC236}">
                <a16:creationId xmlns:a16="http://schemas.microsoft.com/office/drawing/2014/main" id="{65AB168E-9EA6-4E63-BFAD-8FD58956FC20}"/>
              </a:ext>
            </a:extLst>
          </p:cNvPr>
          <p:cNvSpPr/>
          <p:nvPr/>
        </p:nvSpPr>
        <p:spPr>
          <a:xfrm rot="16200000">
            <a:off x="5806101" y="3490602"/>
            <a:ext cx="881906" cy="1978871"/>
          </a:xfrm>
          <a:prstGeom prst="flowChartDelay">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80" name="Elipse 53">
            <a:extLst>
              <a:ext uri="{FF2B5EF4-FFF2-40B4-BE49-F238E27FC236}">
                <a16:creationId xmlns:a16="http://schemas.microsoft.com/office/drawing/2014/main" id="{38964D2E-14BD-477D-9E13-E7409769B310}"/>
              </a:ext>
            </a:extLst>
          </p:cNvPr>
          <p:cNvSpPr/>
          <p:nvPr/>
        </p:nvSpPr>
        <p:spPr>
          <a:xfrm>
            <a:off x="6067159" y="3734666"/>
            <a:ext cx="394319" cy="396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p:txBody>
      </p:sp>
      <p:sp>
        <p:nvSpPr>
          <p:cNvPr id="81" name="Text Placeholder 15">
            <a:extLst>
              <a:ext uri="{FF2B5EF4-FFF2-40B4-BE49-F238E27FC236}">
                <a16:creationId xmlns:a16="http://schemas.microsoft.com/office/drawing/2014/main" id="{6A34FE0D-D44A-428A-84EE-2647B7A2C6A4}"/>
              </a:ext>
            </a:extLst>
          </p:cNvPr>
          <p:cNvSpPr txBox="1">
            <a:spLocks/>
          </p:cNvSpPr>
          <p:nvPr/>
        </p:nvSpPr>
        <p:spPr>
          <a:xfrm>
            <a:off x="5254179" y="4573216"/>
            <a:ext cx="1981370" cy="258616"/>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400" b="0" kern="1200">
                <a:solidFill>
                  <a:schemeClr val="tx1"/>
                </a:solidFill>
                <a:latin typeface="Montserrat" panose="000005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000" dirty="0"/>
              <a:t>From the Zillow Case and overal Real Estate Forecasting Idea</a:t>
            </a:r>
            <a:endParaRPr lang="en-US" sz="1000" dirty="0"/>
          </a:p>
        </p:txBody>
      </p:sp>
      <p:sp>
        <p:nvSpPr>
          <p:cNvPr id="82" name="Text Placeholder 16">
            <a:extLst>
              <a:ext uri="{FF2B5EF4-FFF2-40B4-BE49-F238E27FC236}">
                <a16:creationId xmlns:a16="http://schemas.microsoft.com/office/drawing/2014/main" id="{A22F21E3-13FE-42E6-B2C0-99AC5618C098}"/>
              </a:ext>
            </a:extLst>
          </p:cNvPr>
          <p:cNvSpPr txBox="1">
            <a:spLocks/>
          </p:cNvSpPr>
          <p:nvPr/>
        </p:nvSpPr>
        <p:spPr>
          <a:xfrm>
            <a:off x="5429657" y="4181706"/>
            <a:ext cx="1686626" cy="26101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tx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Take Aways</a:t>
            </a:r>
            <a:endParaRPr lang="en-US" sz="1600" dirty="0"/>
          </a:p>
        </p:txBody>
      </p:sp>
      <p:sp>
        <p:nvSpPr>
          <p:cNvPr id="83" name="Text Placeholder 30">
            <a:extLst>
              <a:ext uri="{FF2B5EF4-FFF2-40B4-BE49-F238E27FC236}">
                <a16:creationId xmlns:a16="http://schemas.microsoft.com/office/drawing/2014/main" id="{31D71DCE-29F2-4879-B3F6-BB27B0B48B0C}"/>
              </a:ext>
            </a:extLst>
          </p:cNvPr>
          <p:cNvSpPr txBox="1">
            <a:spLocks/>
          </p:cNvSpPr>
          <p:nvPr/>
        </p:nvSpPr>
        <p:spPr>
          <a:xfrm>
            <a:off x="4989918" y="3745269"/>
            <a:ext cx="2548800" cy="392400"/>
          </a:xfrm>
          <a:prstGeom prst="rect">
            <a:avLst/>
          </a:prstGeom>
          <a:ln>
            <a:no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2200" b="1" kern="1200">
                <a:solidFill>
                  <a:schemeClr val="bg1"/>
                </a:solidFill>
                <a:latin typeface="Poiret One" panose="02000000000000000000" pitchFamily="2"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ontserrat" panose="00000500000000000000" pitchFamily="50" charset="0"/>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ontserrat" panose="00000500000000000000" pitchFamily="50" charset="0"/>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ontserrat" panose="00000500000000000000" pitchFamily="50"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tr-TR" sz="1600" dirty="0"/>
              <a:t>6</a:t>
            </a:r>
            <a:endParaRPr lang="en-US" sz="1600" dirty="0"/>
          </a:p>
        </p:txBody>
      </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fade">
                                      <p:cBhvr>
                                        <p:cTn id="19" dur="500"/>
                                        <p:tgtEl>
                                          <p:spTgt spid="3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fade">
                                      <p:cBhvr>
                                        <p:cTn id="71" dur="500"/>
                                        <p:tgtEl>
                                          <p:spTgt spid="7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500"/>
                                        <p:tgtEl>
                                          <p:spTgt spid="7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500"/>
                                        <p:tgtEl>
                                          <p:spTgt spid="8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500"/>
                                        <p:tgtEl>
                                          <p:spTgt spid="8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P spid="16" grpId="0" build="p"/>
      <p:bldP spid="17" grpId="0" build="p"/>
      <p:bldP spid="31" grpId="0" build="p"/>
      <p:bldP spid="55" grpId="0" animBg="1"/>
      <p:bldP spid="56" grpId="0" animBg="1"/>
      <p:bldP spid="59" grpId="0"/>
      <p:bldP spid="61" grpId="0"/>
      <p:bldP spid="62" grpId="0"/>
      <p:bldP spid="64" grpId="0" animBg="1"/>
      <p:bldP spid="65" grpId="0" animBg="1"/>
      <p:bldP spid="66" grpId="0"/>
      <p:bldP spid="67" grpId="0"/>
      <p:bldP spid="68" grpId="0"/>
      <p:bldP spid="69" grpId="0" animBg="1"/>
      <p:bldP spid="70" grpId="0" animBg="1"/>
      <p:bldP spid="71" grpId="0"/>
      <p:bldP spid="72" grpId="0"/>
      <p:bldP spid="73" grpId="0"/>
      <p:bldP spid="74" grpId="0" animBg="1"/>
      <p:bldP spid="75" grpId="0" animBg="1"/>
      <p:bldP spid="76" grpId="0"/>
      <p:bldP spid="77" grpId="0"/>
      <p:bldP spid="78" grpId="0"/>
      <p:bldP spid="79" grpId="0" animBg="1"/>
      <p:bldP spid="80" grpId="0" animBg="1"/>
      <p:bldP spid="81" grpId="0"/>
      <p:bldP spid="82" grpId="0"/>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Economic Concepts</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dirty="0"/>
              <a:t>The backbone of Business Value Understanding &amp; Modeling </a:t>
            </a:r>
            <a:endParaRPr lang="en-US"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es-ES" dirty="0"/>
              <a:t>1</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0" name="Picture 2" descr="Demand - Econlib">
            <a:extLst>
              <a:ext uri="{FF2B5EF4-FFF2-40B4-BE49-F238E27FC236}">
                <a16:creationId xmlns:a16="http://schemas.microsoft.com/office/drawing/2014/main" id="{CBBD7C09-E40B-401D-9B95-A1B3366A9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01" y="1794933"/>
            <a:ext cx="2191931" cy="145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396363"/>
          </a:xfrm>
          <a:ln>
            <a:noFill/>
          </a:ln>
        </p:spPr>
        <p:txBody>
          <a:bodyPr>
            <a:noAutofit/>
          </a:bodyPr>
          <a:lstStyle/>
          <a:p>
            <a:r>
              <a:rPr lang="tr-TR" dirty="0"/>
              <a:t>Real Estates &amp; Prices</a:t>
            </a:r>
            <a:endParaRPr lang="en-US" dirty="0"/>
          </a:p>
        </p:txBody>
      </p:sp>
      <p:sp>
        <p:nvSpPr>
          <p:cNvPr id="16" name="Marcador de contenido 15">
            <a:extLst>
              <a:ext uri="{FF2B5EF4-FFF2-40B4-BE49-F238E27FC236}">
                <a16:creationId xmlns:a16="http://schemas.microsoft.com/office/drawing/2014/main" id="{23A6BBF5-01D3-4787-8848-C0E87AEA8654}"/>
              </a:ext>
            </a:extLst>
          </p:cNvPr>
          <p:cNvSpPr>
            <a:spLocks noGrp="1"/>
          </p:cNvSpPr>
          <p:nvPr>
            <p:ph sz="half" idx="11"/>
          </p:nvPr>
        </p:nvSpPr>
        <p:spPr>
          <a:xfrm>
            <a:off x="92737" y="3146011"/>
            <a:ext cx="5036215" cy="357218"/>
          </a:xfrm>
        </p:spPr>
        <p:txBody>
          <a:bodyPr>
            <a:normAutofit/>
          </a:bodyPr>
          <a:lstStyle/>
          <a:p>
            <a:r>
              <a:rPr lang="tr-TR" dirty="0"/>
              <a:t>Lets visualize this from groud zero to purchase</a:t>
            </a:r>
            <a:endParaRPr lang="en-US" dirty="0"/>
          </a:p>
        </p:txBody>
      </p:sp>
      <p:sp>
        <p:nvSpPr>
          <p:cNvPr id="12" name="Marcador de contenido 11">
            <a:extLst>
              <a:ext uri="{FF2B5EF4-FFF2-40B4-BE49-F238E27FC236}">
                <a16:creationId xmlns:a16="http://schemas.microsoft.com/office/drawing/2014/main" id="{850FE805-3682-40F5-8C12-11A299A85BB7}"/>
              </a:ext>
            </a:extLst>
          </p:cNvPr>
          <p:cNvSpPr>
            <a:spLocks noGrp="1"/>
          </p:cNvSpPr>
          <p:nvPr>
            <p:ph type="body" sz="quarter" idx="12"/>
          </p:nvPr>
        </p:nvSpPr>
        <p:spPr>
          <a:xfrm>
            <a:off x="723900" y="1733550"/>
            <a:ext cx="7696200" cy="1284288"/>
          </a:xfrm>
        </p:spPr>
        <p:txBody>
          <a:bodyPr anchor="t">
            <a:normAutofit/>
          </a:bodyPr>
          <a:lstStyle/>
          <a:p>
            <a:r>
              <a:rPr lang="tr-TR" sz="1200" dirty="0"/>
              <a:t>Basically the inputs that required to produce it + profit </a:t>
            </a:r>
            <a:endParaRPr lang="en-US" sz="1200" dirty="0"/>
          </a:p>
          <a:p>
            <a:r>
              <a:rPr lang="tr-TR" sz="1200" u="sng" dirty="0"/>
              <a:t>Perceived Value by the Customer</a:t>
            </a:r>
            <a:r>
              <a:rPr lang="tr-TR" sz="1200" dirty="0"/>
              <a:t>! PROFIT!</a:t>
            </a:r>
            <a:endParaRPr lang="en-US" sz="1200" dirty="0"/>
          </a:p>
          <a:p>
            <a:r>
              <a:rPr lang="tr-TR" sz="1200" dirty="0"/>
              <a:t>Demand and Supply</a:t>
            </a:r>
          </a:p>
          <a:p>
            <a:r>
              <a:rPr lang="tr-TR" sz="1200" dirty="0"/>
              <a:t>Economic Conditions</a:t>
            </a:r>
            <a:endParaRPr lang="en-US" dirty="0"/>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723900" y="985428"/>
            <a:ext cx="7705206" cy="747500"/>
          </a:xfrm>
        </p:spPr>
        <p:txBody>
          <a:bodyPr>
            <a:normAutofit/>
          </a:bodyPr>
          <a:lstStyle/>
          <a:p>
            <a:r>
              <a:rPr lang="tr-TR" dirty="0"/>
              <a:t>What is Real Estate?</a:t>
            </a:r>
          </a:p>
          <a:p>
            <a:r>
              <a:rPr lang="tr-TR" dirty="0"/>
              <a:t>How do Prices determined for Goods &amp; Services?</a:t>
            </a:r>
          </a:p>
        </p:txBody>
      </p:sp>
      <p:pic>
        <p:nvPicPr>
          <p:cNvPr id="9" name="Picture 8">
            <a:extLst>
              <a:ext uri="{FF2B5EF4-FFF2-40B4-BE49-F238E27FC236}">
                <a16:creationId xmlns:a16="http://schemas.microsoft.com/office/drawing/2014/main" id="{641C3D6B-04CF-42CE-8E5C-C0AFF8C73BDF}"/>
              </a:ext>
            </a:extLst>
          </p:cNvPr>
          <p:cNvPicPr>
            <a:picLocks noChangeAspect="1"/>
          </p:cNvPicPr>
          <p:nvPr/>
        </p:nvPicPr>
        <p:blipFill>
          <a:blip r:embed="rId2"/>
          <a:stretch>
            <a:fillRect/>
          </a:stretch>
        </p:blipFill>
        <p:spPr>
          <a:xfrm>
            <a:off x="6517178" y="1068998"/>
            <a:ext cx="2518756" cy="1679170"/>
          </a:xfrm>
          <a:prstGeom prst="rect">
            <a:avLst/>
          </a:prstGeom>
        </p:spPr>
      </p:pic>
      <p:pic>
        <p:nvPicPr>
          <p:cNvPr id="3084" name="Picture 12" descr="Cost-Based Pricing (Definition, Formula)| Top Examples">
            <a:extLst>
              <a:ext uri="{FF2B5EF4-FFF2-40B4-BE49-F238E27FC236}">
                <a16:creationId xmlns:a16="http://schemas.microsoft.com/office/drawing/2014/main" id="{FCB92ED4-038B-43BA-83F4-322BCC765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548" y="2020919"/>
            <a:ext cx="1659624" cy="747119"/>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ow To Make Money Online And Increase Your Profit - Digital Life">
            <a:extLst>
              <a:ext uri="{FF2B5EF4-FFF2-40B4-BE49-F238E27FC236}">
                <a16:creationId xmlns:a16="http://schemas.microsoft.com/office/drawing/2014/main" id="{EF1D770E-2DA0-4D5A-9882-76F93D58D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241" y="3573090"/>
            <a:ext cx="1297720" cy="86514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erial View Of Land And Positioning Point Area Stock Photo - Download Image  Now - iStock">
            <a:extLst>
              <a:ext uri="{FF2B5EF4-FFF2-40B4-BE49-F238E27FC236}">
                <a16:creationId xmlns:a16="http://schemas.microsoft.com/office/drawing/2014/main" id="{0560D112-7052-47A3-B7D1-B61FB8448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06" y="3573515"/>
            <a:ext cx="1297720" cy="864297"/>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Your dreams are our commitments || India fastest AIG Gold Refer business">
            <a:extLst>
              <a:ext uri="{FF2B5EF4-FFF2-40B4-BE49-F238E27FC236}">
                <a16:creationId xmlns:a16="http://schemas.microsoft.com/office/drawing/2014/main" id="{C80A3007-6AA1-4963-96AE-E8634D1FAC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5469" y="3582113"/>
            <a:ext cx="1401875" cy="8471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 Building / Kennerly Architecture &amp;amp; Planning | ArchDaily">
            <a:extLst>
              <a:ext uri="{FF2B5EF4-FFF2-40B4-BE49-F238E27FC236}">
                <a16:creationId xmlns:a16="http://schemas.microsoft.com/office/drawing/2014/main" id="{D087061C-3B2D-4C42-B25F-59AEDE8639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5787" y="3569102"/>
            <a:ext cx="1170361" cy="873122"/>
          </a:xfrm>
          <a:prstGeom prst="rect">
            <a:avLst/>
          </a:prstGeom>
          <a:noFill/>
          <a:extLst>
            <a:ext uri="{909E8E84-426E-40DD-AFC4-6F175D3DCCD1}">
              <a14:hiddenFill xmlns:a14="http://schemas.microsoft.com/office/drawing/2010/main">
                <a:solidFill>
                  <a:srgbClr val="FFFFFF"/>
                </a:solidFill>
              </a14:hiddenFill>
            </a:ext>
          </a:extLst>
        </p:spPr>
      </p:pic>
      <p:sp>
        <p:nvSpPr>
          <p:cNvPr id="26" name="Marcador de contenido 15">
            <a:extLst>
              <a:ext uri="{FF2B5EF4-FFF2-40B4-BE49-F238E27FC236}">
                <a16:creationId xmlns:a16="http://schemas.microsoft.com/office/drawing/2014/main" id="{6B9E7B98-9739-49F9-9D64-5231AE97778A}"/>
              </a:ext>
            </a:extLst>
          </p:cNvPr>
          <p:cNvSpPr txBox="1">
            <a:spLocks/>
          </p:cNvSpPr>
          <p:nvPr/>
        </p:nvSpPr>
        <p:spPr>
          <a:xfrm>
            <a:off x="5014293" y="3814276"/>
            <a:ext cx="2812677" cy="615828"/>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tr-TR" sz="2400" b="1" dirty="0"/>
              <a:t>=</a:t>
            </a:r>
            <a:endParaRPr lang="en-US" sz="2400" b="1" dirty="0"/>
          </a:p>
        </p:txBody>
      </p:sp>
      <p:pic>
        <p:nvPicPr>
          <p:cNvPr id="3102" name="Picture 30" descr="Subject-Verb Agreement | Baamboozle">
            <a:extLst>
              <a:ext uri="{FF2B5EF4-FFF2-40B4-BE49-F238E27FC236}">
                <a16:creationId xmlns:a16="http://schemas.microsoft.com/office/drawing/2014/main" id="{506E8AD1-1901-4D38-BDB0-D53BF1E7D0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4417" y="3562055"/>
            <a:ext cx="460020" cy="39440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8861813-E664-4171-A5A0-F853AE254DC4}"/>
              </a:ext>
            </a:extLst>
          </p:cNvPr>
          <p:cNvSpPr/>
          <p:nvPr/>
        </p:nvSpPr>
        <p:spPr>
          <a:xfrm rot="20503641">
            <a:off x="-54740" y="1984853"/>
            <a:ext cx="1064460" cy="430887"/>
          </a:xfrm>
          <a:prstGeom prst="rect">
            <a:avLst/>
          </a:prstGeom>
          <a:noFill/>
        </p:spPr>
        <p:txBody>
          <a:bodyPr wrap="square" lIns="91440" tIns="45720" rIns="91440" bIns="45720">
            <a:spAutoFit/>
          </a:bodyPr>
          <a:lstStyle/>
          <a:p>
            <a:pPr algn="ctr"/>
            <a:r>
              <a:rPr lang="tr-TR" sz="1100" dirty="0">
                <a:ln w="0"/>
                <a:solidFill>
                  <a:schemeClr val="accent1"/>
                </a:solidFill>
                <a:effectLst>
                  <a:outerShdw blurRad="38100" dist="25400" dir="5400000" algn="ctr" rotWithShape="0">
                    <a:srgbClr val="6E747A">
                      <a:alpha val="43000"/>
                    </a:srgbClr>
                  </a:outerShdw>
                </a:effectLst>
              </a:rPr>
              <a:t>Terminology Alert</a:t>
            </a:r>
            <a:endParaRPr lang="en-US" sz="11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678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94"/>
                                        </p:tgtEl>
                                        <p:attrNameLst>
                                          <p:attrName>style.visibility</p:attrName>
                                        </p:attrNameLst>
                                      </p:cBhvr>
                                      <p:to>
                                        <p:strVal val="visible"/>
                                      </p:to>
                                    </p:set>
                                    <p:animEffect transition="in" filter="fade">
                                      <p:cBhvr>
                                        <p:cTn id="12" dur="1000"/>
                                        <p:tgtEl>
                                          <p:spTgt spid="3094"/>
                                        </p:tgtEl>
                                      </p:cBhvr>
                                    </p:animEffect>
                                    <p:anim calcmode="lin" valueType="num">
                                      <p:cBhvr>
                                        <p:cTn id="13" dur="1000" fill="hold"/>
                                        <p:tgtEl>
                                          <p:spTgt spid="3094"/>
                                        </p:tgtEl>
                                        <p:attrNameLst>
                                          <p:attrName>ppt_x</p:attrName>
                                        </p:attrNameLst>
                                      </p:cBhvr>
                                      <p:tavLst>
                                        <p:tav tm="0">
                                          <p:val>
                                            <p:strVal val="#ppt_x"/>
                                          </p:val>
                                        </p:tav>
                                        <p:tav tm="100000">
                                          <p:val>
                                            <p:strVal val="#ppt_x"/>
                                          </p:val>
                                        </p:tav>
                                      </p:tavLst>
                                    </p:anim>
                                    <p:anim calcmode="lin" valueType="num">
                                      <p:cBhvr>
                                        <p:cTn id="14" dur="1000" fill="hold"/>
                                        <p:tgtEl>
                                          <p:spTgt spid="30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96"/>
                                        </p:tgtEl>
                                        <p:attrNameLst>
                                          <p:attrName>style.visibility</p:attrName>
                                        </p:attrNameLst>
                                      </p:cBhvr>
                                      <p:to>
                                        <p:strVal val="visible"/>
                                      </p:to>
                                    </p:set>
                                    <p:animEffect transition="in" filter="fade">
                                      <p:cBhvr>
                                        <p:cTn id="17" dur="1000"/>
                                        <p:tgtEl>
                                          <p:spTgt spid="3096"/>
                                        </p:tgtEl>
                                      </p:cBhvr>
                                    </p:animEffect>
                                    <p:anim calcmode="lin" valueType="num">
                                      <p:cBhvr>
                                        <p:cTn id="18" dur="1000" fill="hold"/>
                                        <p:tgtEl>
                                          <p:spTgt spid="3096"/>
                                        </p:tgtEl>
                                        <p:attrNameLst>
                                          <p:attrName>ppt_x</p:attrName>
                                        </p:attrNameLst>
                                      </p:cBhvr>
                                      <p:tavLst>
                                        <p:tav tm="0">
                                          <p:val>
                                            <p:strVal val="#ppt_x"/>
                                          </p:val>
                                        </p:tav>
                                        <p:tav tm="100000">
                                          <p:val>
                                            <p:strVal val="#ppt_x"/>
                                          </p:val>
                                        </p:tav>
                                      </p:tavLst>
                                    </p:anim>
                                    <p:anim calcmode="lin" valueType="num">
                                      <p:cBhvr>
                                        <p:cTn id="19" dur="1000" fill="hold"/>
                                        <p:tgtEl>
                                          <p:spTgt spid="309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98"/>
                                        </p:tgtEl>
                                        <p:attrNameLst>
                                          <p:attrName>style.visibility</p:attrName>
                                        </p:attrNameLst>
                                      </p:cBhvr>
                                      <p:to>
                                        <p:strVal val="visible"/>
                                      </p:to>
                                    </p:set>
                                    <p:animEffect transition="in" filter="fade">
                                      <p:cBhvr>
                                        <p:cTn id="22" dur="1000"/>
                                        <p:tgtEl>
                                          <p:spTgt spid="3098"/>
                                        </p:tgtEl>
                                      </p:cBhvr>
                                    </p:animEffect>
                                    <p:anim calcmode="lin" valueType="num">
                                      <p:cBhvr>
                                        <p:cTn id="23" dur="1000" fill="hold"/>
                                        <p:tgtEl>
                                          <p:spTgt spid="3098"/>
                                        </p:tgtEl>
                                        <p:attrNameLst>
                                          <p:attrName>ppt_x</p:attrName>
                                        </p:attrNameLst>
                                      </p:cBhvr>
                                      <p:tavLst>
                                        <p:tav tm="0">
                                          <p:val>
                                            <p:strVal val="#ppt_x"/>
                                          </p:val>
                                        </p:tav>
                                        <p:tav tm="100000">
                                          <p:val>
                                            <p:strVal val="#ppt_x"/>
                                          </p:val>
                                        </p:tav>
                                      </p:tavLst>
                                    </p:anim>
                                    <p:anim calcmode="lin" valueType="num">
                                      <p:cBhvr>
                                        <p:cTn id="24" dur="1000" fill="hold"/>
                                        <p:tgtEl>
                                          <p:spTgt spid="309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00"/>
                                        </p:tgtEl>
                                        <p:attrNameLst>
                                          <p:attrName>style.visibility</p:attrName>
                                        </p:attrNameLst>
                                      </p:cBhvr>
                                      <p:to>
                                        <p:strVal val="visible"/>
                                      </p:to>
                                    </p:set>
                                    <p:animEffect transition="in" filter="fade">
                                      <p:cBhvr>
                                        <p:cTn id="27" dur="1000"/>
                                        <p:tgtEl>
                                          <p:spTgt spid="3100"/>
                                        </p:tgtEl>
                                      </p:cBhvr>
                                    </p:animEffect>
                                    <p:anim calcmode="lin" valueType="num">
                                      <p:cBhvr>
                                        <p:cTn id="28" dur="1000" fill="hold"/>
                                        <p:tgtEl>
                                          <p:spTgt spid="3100"/>
                                        </p:tgtEl>
                                        <p:attrNameLst>
                                          <p:attrName>ppt_x</p:attrName>
                                        </p:attrNameLst>
                                      </p:cBhvr>
                                      <p:tavLst>
                                        <p:tav tm="0">
                                          <p:val>
                                            <p:strVal val="#ppt_x"/>
                                          </p:val>
                                        </p:tav>
                                        <p:tav tm="100000">
                                          <p:val>
                                            <p:strVal val="#ppt_x"/>
                                          </p:val>
                                        </p:tav>
                                      </p:tavLst>
                                    </p:anim>
                                    <p:anim calcmode="lin" valueType="num">
                                      <p:cBhvr>
                                        <p:cTn id="29" dur="1000" fill="hold"/>
                                        <p:tgtEl>
                                          <p:spTgt spid="310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102"/>
                                        </p:tgtEl>
                                        <p:attrNameLst>
                                          <p:attrName>style.visibility</p:attrName>
                                        </p:attrNameLst>
                                      </p:cBhvr>
                                      <p:to>
                                        <p:strVal val="visible"/>
                                      </p:to>
                                    </p:set>
                                    <p:animEffect transition="in" filter="fade">
                                      <p:cBhvr>
                                        <p:cTn id="37" dur="1000"/>
                                        <p:tgtEl>
                                          <p:spTgt spid="3102"/>
                                        </p:tgtEl>
                                      </p:cBhvr>
                                    </p:animEffect>
                                    <p:anim calcmode="lin" valueType="num">
                                      <p:cBhvr>
                                        <p:cTn id="38" dur="1000" fill="hold"/>
                                        <p:tgtEl>
                                          <p:spTgt spid="3102"/>
                                        </p:tgtEl>
                                        <p:attrNameLst>
                                          <p:attrName>ppt_x</p:attrName>
                                        </p:attrNameLst>
                                      </p:cBhvr>
                                      <p:tavLst>
                                        <p:tav tm="0">
                                          <p:val>
                                            <p:strVal val="#ppt_x"/>
                                          </p:val>
                                        </p:tav>
                                        <p:tav tm="100000">
                                          <p:val>
                                            <p:strVal val="#ppt_x"/>
                                          </p:val>
                                        </p:tav>
                                      </p:tavLst>
                                    </p:anim>
                                    <p:anim calcmode="lin" valueType="num">
                                      <p:cBhvr>
                                        <p:cTn id="39" dur="1000" fill="hold"/>
                                        <p:tgtEl>
                                          <p:spTgt spid="3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396363"/>
          </a:xfrm>
          <a:ln>
            <a:noFill/>
          </a:ln>
        </p:spPr>
        <p:txBody>
          <a:bodyPr>
            <a:noAutofit/>
          </a:bodyPr>
          <a:lstStyle/>
          <a:p>
            <a:r>
              <a:rPr lang="tr-TR" dirty="0"/>
              <a:t>Business Problem</a:t>
            </a:r>
            <a:br>
              <a:rPr lang="tr-TR" dirty="0"/>
            </a:br>
            <a:r>
              <a:rPr lang="tr-TR" sz="1200" b="0" i="1" dirty="0"/>
              <a:t>What is the value that can be created?</a:t>
            </a:r>
            <a:endParaRPr lang="en-US" b="0" i="1" dirty="0"/>
          </a:p>
        </p:txBody>
      </p:sp>
      <p:sp>
        <p:nvSpPr>
          <p:cNvPr id="16" name="Marcador de contenido 15">
            <a:extLst>
              <a:ext uri="{FF2B5EF4-FFF2-40B4-BE49-F238E27FC236}">
                <a16:creationId xmlns:a16="http://schemas.microsoft.com/office/drawing/2014/main" id="{23A6BBF5-01D3-4787-8848-C0E87AEA8654}"/>
              </a:ext>
            </a:extLst>
          </p:cNvPr>
          <p:cNvSpPr>
            <a:spLocks noGrp="1"/>
          </p:cNvSpPr>
          <p:nvPr>
            <p:ph sz="half" idx="11"/>
          </p:nvPr>
        </p:nvSpPr>
        <p:spPr>
          <a:xfrm>
            <a:off x="831964" y="2479279"/>
            <a:ext cx="4919857" cy="1692945"/>
          </a:xfrm>
        </p:spPr>
        <p:txBody>
          <a:bodyPr>
            <a:normAutofit/>
          </a:bodyPr>
          <a:lstStyle/>
          <a:p>
            <a:r>
              <a:rPr lang="tr-TR" sz="1200" b="1" dirty="0"/>
              <a:t>Business Problem</a:t>
            </a:r>
            <a:r>
              <a:rPr lang="tr-TR" sz="1200" dirty="0"/>
              <a:t>: There are always gaps between </a:t>
            </a:r>
            <a:r>
              <a:rPr lang="tr-TR" sz="1200" i="1" u="sng" dirty="0"/>
              <a:t>real price</a:t>
            </a:r>
            <a:r>
              <a:rPr lang="tr-TR" sz="1200" i="1" dirty="0"/>
              <a:t> </a:t>
            </a:r>
            <a:r>
              <a:rPr lang="tr-TR" sz="1200" dirty="0"/>
              <a:t>of a real estate and its </a:t>
            </a:r>
            <a:r>
              <a:rPr lang="tr-TR" sz="1200" i="1" u="sng" dirty="0"/>
              <a:t>listing price </a:t>
            </a:r>
            <a:r>
              <a:rPr lang="tr-TR" sz="1200" dirty="0"/>
              <a:t>due to perceived value  and fluctuations in economics conditions. Additionaly, due to human interaction price evaluation process is slow.</a:t>
            </a:r>
          </a:p>
          <a:p>
            <a:r>
              <a:rPr lang="tr-TR" sz="1200" b="1" dirty="0"/>
              <a:t>Value</a:t>
            </a:r>
            <a:r>
              <a:rPr lang="tr-TR" sz="1200" dirty="0"/>
              <a:t>: Understanding and modeling this behavior offers arbitrage opportunities or smart purchases head of the market.</a:t>
            </a:r>
            <a:endParaRPr lang="en-US" sz="1200" dirty="0"/>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831965" y="1160033"/>
            <a:ext cx="7705206" cy="1530633"/>
          </a:xfrm>
        </p:spPr>
        <p:txBody>
          <a:bodyPr>
            <a:normAutofit/>
          </a:bodyPr>
          <a:lstStyle/>
          <a:p>
            <a:pPr marL="171450" indent="-171450">
              <a:buFont typeface="Wingdings" panose="05000000000000000000" pitchFamily="2" charset="2"/>
              <a:buChar char="ü"/>
            </a:pPr>
            <a:r>
              <a:rPr lang="tr-TR" sz="1200" dirty="0"/>
              <a:t>The purchasing Real Estate is a big investment for both daily people and companies</a:t>
            </a:r>
          </a:p>
          <a:p>
            <a:pPr marL="171450" indent="-171450">
              <a:buFont typeface="Wingdings" panose="05000000000000000000" pitchFamily="2" charset="2"/>
              <a:buChar char="ü"/>
            </a:pPr>
            <a:r>
              <a:rPr lang="tr-TR" sz="1200" dirty="0"/>
              <a:t>Everbody values features of a real estate differently!</a:t>
            </a:r>
          </a:p>
          <a:p>
            <a:pPr marL="171450" indent="-171450">
              <a:buFont typeface="Wingdings" panose="05000000000000000000" pitchFamily="2" charset="2"/>
              <a:buChar char="ü"/>
            </a:pPr>
            <a:r>
              <a:rPr lang="tr-TR" sz="1200" dirty="0"/>
              <a:t>The real estate market is highly volatile due to economic conditions!</a:t>
            </a:r>
          </a:p>
          <a:p>
            <a:pPr marL="171450" indent="-171450">
              <a:buFont typeface="Wingdings" panose="05000000000000000000" pitchFamily="2" charset="2"/>
              <a:buChar char="ü"/>
            </a:pPr>
            <a:r>
              <a:rPr lang="tr-TR" sz="1200" dirty="0"/>
              <a:t>There are years of property purchase/sales data to investige!</a:t>
            </a:r>
          </a:p>
          <a:p>
            <a:pPr marL="171450" indent="-171450">
              <a:buFont typeface="Wingdings" panose="05000000000000000000" pitchFamily="2" charset="2"/>
              <a:buChar char="ü"/>
            </a:pPr>
            <a:r>
              <a:rPr lang="tr-TR" sz="1200" dirty="0"/>
              <a:t>The current real estate price predictions are done with real estate consultants.</a:t>
            </a:r>
            <a:endParaRPr lang="en-US" sz="1200" dirty="0"/>
          </a:p>
          <a:p>
            <a:pPr marL="171450" indent="-171450">
              <a:buFont typeface="Wingdings" panose="05000000000000000000" pitchFamily="2" charset="2"/>
              <a:buChar char="ü"/>
            </a:pPr>
            <a:endParaRPr lang="tr-TR" sz="1200" dirty="0"/>
          </a:p>
        </p:txBody>
      </p:sp>
      <p:pic>
        <p:nvPicPr>
          <p:cNvPr id="10" name="Picture 30" descr="Subject-Verb Agreement | Baamboozle">
            <a:extLst>
              <a:ext uri="{FF2B5EF4-FFF2-40B4-BE49-F238E27FC236}">
                <a16:creationId xmlns:a16="http://schemas.microsoft.com/office/drawing/2014/main" id="{D02FAE2E-BC3C-4366-97DC-820B39BC4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934" y="1396084"/>
            <a:ext cx="306673" cy="26293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6F8EB8F-44A8-48C0-93AE-6BCB8642863D}"/>
              </a:ext>
            </a:extLst>
          </p:cNvPr>
          <p:cNvSpPr txBox="1">
            <a:spLocks/>
          </p:cNvSpPr>
          <p:nvPr/>
        </p:nvSpPr>
        <p:spPr>
          <a:xfrm>
            <a:off x="5432974" y="1337958"/>
            <a:ext cx="318847" cy="431118"/>
          </a:xfrm>
          <a:prstGeom prst="rect">
            <a:avLst/>
          </a:prstGeom>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tr-TR" dirty="0"/>
              <a:t>?</a:t>
            </a:r>
          </a:p>
        </p:txBody>
      </p:sp>
      <p:pic>
        <p:nvPicPr>
          <p:cNvPr id="5124" name="Picture 4" descr="The Art of Negotiation in Project Management - PM Tips">
            <a:extLst>
              <a:ext uri="{FF2B5EF4-FFF2-40B4-BE49-F238E27FC236}">
                <a16:creationId xmlns:a16="http://schemas.microsoft.com/office/drawing/2014/main" id="{A016538F-BC25-4DE8-AB1E-AC146AD27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986" y="2571750"/>
            <a:ext cx="2422591" cy="13627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B62893-B7E7-4383-BBD6-D130678D23CE}"/>
              </a:ext>
            </a:extLst>
          </p:cNvPr>
          <p:cNvSpPr/>
          <p:nvPr/>
        </p:nvSpPr>
        <p:spPr>
          <a:xfrm rot="20503641">
            <a:off x="2112726" y="4004152"/>
            <a:ext cx="1064460" cy="430887"/>
          </a:xfrm>
          <a:prstGeom prst="rect">
            <a:avLst/>
          </a:prstGeom>
          <a:noFill/>
        </p:spPr>
        <p:txBody>
          <a:bodyPr wrap="square" lIns="91440" tIns="45720" rIns="91440" bIns="45720">
            <a:spAutoFit/>
          </a:bodyPr>
          <a:lstStyle/>
          <a:p>
            <a:pPr algn="ctr"/>
            <a:r>
              <a:rPr lang="tr-TR" sz="1100" dirty="0">
                <a:ln w="0"/>
                <a:solidFill>
                  <a:schemeClr val="accent1"/>
                </a:solidFill>
                <a:effectLst>
                  <a:outerShdw blurRad="38100" dist="25400" dir="5400000" algn="ctr" rotWithShape="0">
                    <a:srgbClr val="6E747A">
                      <a:alpha val="43000"/>
                    </a:srgbClr>
                  </a:outerShdw>
                </a:effectLst>
              </a:rPr>
              <a:t>Terminology Alert</a:t>
            </a:r>
            <a:endParaRPr lang="en-US" sz="11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7265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fade">
                                      <p:cBhvr>
                                        <p:cTn id="19" dur="1000"/>
                                        <p:tgtEl>
                                          <p:spTgt spid="5124"/>
                                        </p:tgtEl>
                                      </p:cBhvr>
                                    </p:animEffect>
                                    <p:anim calcmode="lin" valueType="num">
                                      <p:cBhvr>
                                        <p:cTn id="20" dur="1000" fill="hold"/>
                                        <p:tgtEl>
                                          <p:spTgt spid="5124"/>
                                        </p:tgtEl>
                                        <p:attrNameLst>
                                          <p:attrName>ppt_x</p:attrName>
                                        </p:attrNameLst>
                                      </p:cBhvr>
                                      <p:tavLst>
                                        <p:tav tm="0">
                                          <p:val>
                                            <p:strVal val="#ppt_x"/>
                                          </p:val>
                                        </p:tav>
                                        <p:tav tm="100000">
                                          <p:val>
                                            <p:strVal val="#ppt_x"/>
                                          </p:val>
                                        </p:tav>
                                      </p:tavLst>
                                    </p:anim>
                                    <p:anim calcmode="lin" valueType="num">
                                      <p:cBhvr>
                                        <p:cTn id="2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Real Estate Features</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sz="1600" dirty="0"/>
              <a:t>The Characteristics that define a Real Estate’ Price</a:t>
            </a:r>
            <a:endParaRPr lang="en-US" sz="1600"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tr-TR" dirty="0"/>
              <a:t>2</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146" name="Picture 2">
            <a:extLst>
              <a:ext uri="{FF2B5EF4-FFF2-40B4-BE49-F238E27FC236}">
                <a16:creationId xmlns:a16="http://schemas.microsoft.com/office/drawing/2014/main" id="{D96D5EA3-D893-4046-9A01-0C039E6DB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69" y="1873823"/>
            <a:ext cx="2326064" cy="120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3435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Elipse 152">
            <a:extLst>
              <a:ext uri="{FF2B5EF4-FFF2-40B4-BE49-F238E27FC236}">
                <a16:creationId xmlns:a16="http://schemas.microsoft.com/office/drawing/2014/main" id="{7A40A844-D277-4892-8DB9-29120DC1D430}"/>
              </a:ext>
            </a:extLst>
          </p:cNvPr>
          <p:cNvSpPr/>
          <p:nvPr/>
        </p:nvSpPr>
        <p:spPr>
          <a:xfrm>
            <a:off x="3824879" y="2218811"/>
            <a:ext cx="1475230" cy="147523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200" b="1" dirty="0">
              <a:latin typeface="Poiret One" panose="02000000000000000000" pitchFamily="2" charset="0"/>
            </a:endParaRPr>
          </a:p>
        </p:txBody>
      </p:sp>
      <p:sp>
        <p:nvSpPr>
          <p:cNvPr id="43" name="Elipse 42">
            <a:extLst>
              <a:ext uri="{FF2B5EF4-FFF2-40B4-BE49-F238E27FC236}">
                <a16:creationId xmlns:a16="http://schemas.microsoft.com/office/drawing/2014/main" id="{94E5D915-C0F3-47F2-BD65-FC494BAC2540}"/>
              </a:ext>
            </a:extLst>
          </p:cNvPr>
          <p:cNvSpPr/>
          <p:nvPr/>
        </p:nvSpPr>
        <p:spPr>
          <a:xfrm>
            <a:off x="3888496" y="2267605"/>
            <a:ext cx="1366846" cy="136684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200" b="1" dirty="0">
              <a:latin typeface="Poiret One" panose="02000000000000000000" pitchFamily="2" charset="0"/>
            </a:endParaRPr>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723900" y="552450"/>
            <a:ext cx="7696200" cy="396363"/>
          </a:xfrm>
        </p:spPr>
        <p:txBody>
          <a:bodyPr>
            <a:noAutofit/>
          </a:bodyPr>
          <a:lstStyle/>
          <a:p>
            <a:r>
              <a:rPr lang="tr-TR" dirty="0"/>
              <a:t>Price Determinants</a:t>
            </a:r>
            <a:endParaRPr lang="en-US" dirty="0"/>
          </a:p>
        </p:txBody>
      </p:sp>
      <p:sp>
        <p:nvSpPr>
          <p:cNvPr id="5" name="Google Shape;497;p49">
            <a:extLst>
              <a:ext uri="{FF2B5EF4-FFF2-40B4-BE49-F238E27FC236}">
                <a16:creationId xmlns:a16="http://schemas.microsoft.com/office/drawing/2014/main" id="{315E1754-0DC9-4DDD-AEC2-B9F62A23A48D}"/>
              </a:ext>
            </a:extLst>
          </p:cNvPr>
          <p:cNvSpPr txBox="1"/>
          <p:nvPr/>
        </p:nvSpPr>
        <p:spPr>
          <a:xfrm>
            <a:off x="5451722" y="3538425"/>
            <a:ext cx="2188210" cy="4484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sz="2000" b="1" dirty="0">
                <a:latin typeface="Poiret One" panose="02000000000000000000" pitchFamily="2" charset="0"/>
                <a:ea typeface="Bebas Neue"/>
                <a:cs typeface="Bebas Neue"/>
                <a:sym typeface="Bebas Neue"/>
              </a:rPr>
              <a:t>Global Economy</a:t>
            </a:r>
            <a:endParaRPr lang="es-ES" sz="2000" b="1" dirty="0">
              <a:latin typeface="Poiret One" panose="02000000000000000000" pitchFamily="2" charset="0"/>
              <a:ea typeface="Bebas Neue"/>
              <a:cs typeface="Bebas Neue"/>
              <a:sym typeface="Bebas Neue"/>
            </a:endParaRPr>
          </a:p>
        </p:txBody>
      </p:sp>
      <p:sp>
        <p:nvSpPr>
          <p:cNvPr id="6" name="Google Shape;498;p49">
            <a:extLst>
              <a:ext uri="{FF2B5EF4-FFF2-40B4-BE49-F238E27FC236}">
                <a16:creationId xmlns:a16="http://schemas.microsoft.com/office/drawing/2014/main" id="{1C008596-FC3A-48CD-ADBB-B8AB27D99934}"/>
              </a:ext>
            </a:extLst>
          </p:cNvPr>
          <p:cNvSpPr txBox="1"/>
          <p:nvPr/>
        </p:nvSpPr>
        <p:spPr>
          <a:xfrm>
            <a:off x="5848051" y="4050101"/>
            <a:ext cx="1770242" cy="59543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tr-TR" sz="800" dirty="0">
                <a:latin typeface="Montserrat" panose="00000500000000000000" pitchFamily="50" charset="0"/>
                <a:ea typeface="Anaheim"/>
                <a:cs typeface="Anaheim"/>
                <a:sym typeface="Anaheim"/>
              </a:rPr>
              <a:t>Factors that shapes international markets </a:t>
            </a:r>
          </a:p>
          <a:p>
            <a:pPr marL="0" lvl="0" indent="0" rtl="0">
              <a:spcBef>
                <a:spcPts val="0"/>
              </a:spcBef>
              <a:spcAft>
                <a:spcPts val="0"/>
              </a:spcAft>
              <a:buNone/>
            </a:pPr>
            <a:endParaRPr lang="tr-TR" sz="800" dirty="0">
              <a:latin typeface="Montserrat" panose="00000500000000000000" pitchFamily="50" charset="0"/>
              <a:ea typeface="Anaheim"/>
              <a:cs typeface="Anaheim"/>
              <a:sym typeface="Anaheim"/>
            </a:endParaRP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Events such as Pandemic</a:t>
            </a: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Global Recession or Expansion</a:t>
            </a:r>
            <a:endParaRPr sz="800" dirty="0">
              <a:latin typeface="Montserrat" panose="00000500000000000000" pitchFamily="50" charset="0"/>
              <a:ea typeface="Anaheim"/>
              <a:cs typeface="Anaheim"/>
              <a:sym typeface="Anaheim"/>
            </a:endParaRPr>
          </a:p>
        </p:txBody>
      </p:sp>
      <p:sp>
        <p:nvSpPr>
          <p:cNvPr id="7" name="Google Shape;499;p49">
            <a:extLst>
              <a:ext uri="{FF2B5EF4-FFF2-40B4-BE49-F238E27FC236}">
                <a16:creationId xmlns:a16="http://schemas.microsoft.com/office/drawing/2014/main" id="{191727C1-564F-4730-B4DA-9D1B7390EC67}"/>
              </a:ext>
            </a:extLst>
          </p:cNvPr>
          <p:cNvSpPr txBox="1"/>
          <p:nvPr/>
        </p:nvSpPr>
        <p:spPr>
          <a:xfrm>
            <a:off x="1580040" y="3303375"/>
            <a:ext cx="2186357" cy="42015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tr-TR" sz="2000" b="1" dirty="0">
                <a:latin typeface="Poiret One" panose="02000000000000000000" pitchFamily="2" charset="0"/>
                <a:ea typeface="Bebas Neue"/>
                <a:cs typeface="Bebas Neue"/>
                <a:sym typeface="Bebas Neue"/>
              </a:rPr>
              <a:t>Soft Features</a:t>
            </a:r>
            <a:endParaRPr lang="es-ES" sz="2000" b="1" dirty="0">
              <a:latin typeface="Poiret One" panose="02000000000000000000" pitchFamily="2" charset="0"/>
              <a:ea typeface="Bebas Neue"/>
              <a:cs typeface="Bebas Neue"/>
              <a:sym typeface="Bebas Neue"/>
            </a:endParaRPr>
          </a:p>
        </p:txBody>
      </p:sp>
      <p:sp>
        <p:nvSpPr>
          <p:cNvPr id="8" name="Google Shape;500;p49">
            <a:extLst>
              <a:ext uri="{FF2B5EF4-FFF2-40B4-BE49-F238E27FC236}">
                <a16:creationId xmlns:a16="http://schemas.microsoft.com/office/drawing/2014/main" id="{5906182F-B81F-44FE-9E95-F6E1355A54B5}"/>
              </a:ext>
            </a:extLst>
          </p:cNvPr>
          <p:cNvSpPr txBox="1"/>
          <p:nvPr/>
        </p:nvSpPr>
        <p:spPr>
          <a:xfrm>
            <a:off x="1542437" y="2136017"/>
            <a:ext cx="2016495" cy="70951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tr-TR" sz="800" dirty="0">
                <a:latin typeface="Montserrat" panose="00000500000000000000" pitchFamily="50" charset="0"/>
                <a:ea typeface="Anaheim"/>
                <a:cs typeface="Anaheim"/>
                <a:sym typeface="Anaheim"/>
              </a:rPr>
              <a:t>These are features that are widely accepted as critical for most of the people.</a:t>
            </a:r>
          </a:p>
          <a:p>
            <a:pPr marL="0" lvl="0" indent="0" rtl="0">
              <a:spcBef>
                <a:spcPts val="0"/>
              </a:spcBef>
              <a:spcAft>
                <a:spcPts val="0"/>
              </a:spcAft>
              <a:buNone/>
            </a:pPr>
            <a:endParaRPr lang="tr-TR" sz="800" dirty="0">
              <a:latin typeface="Montserrat" panose="00000500000000000000" pitchFamily="50" charset="0"/>
              <a:ea typeface="Anaheim"/>
              <a:cs typeface="Anaheim"/>
              <a:sym typeface="Anaheim"/>
            </a:endParaRP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Home size and Condition</a:t>
            </a: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Age and Condition</a:t>
            </a: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Upgrades and updates</a:t>
            </a:r>
            <a:endParaRPr sz="800" dirty="0">
              <a:latin typeface="Montserrat" panose="00000500000000000000" pitchFamily="50" charset="0"/>
              <a:ea typeface="Anaheim"/>
              <a:cs typeface="Anaheim"/>
              <a:sym typeface="Anaheim"/>
            </a:endParaRPr>
          </a:p>
        </p:txBody>
      </p:sp>
      <p:sp>
        <p:nvSpPr>
          <p:cNvPr id="9" name="Google Shape;501;p49">
            <a:extLst>
              <a:ext uri="{FF2B5EF4-FFF2-40B4-BE49-F238E27FC236}">
                <a16:creationId xmlns:a16="http://schemas.microsoft.com/office/drawing/2014/main" id="{AE9D0916-4A48-4754-8F90-C0C96DF0CD57}"/>
              </a:ext>
            </a:extLst>
          </p:cNvPr>
          <p:cNvSpPr txBox="1"/>
          <p:nvPr/>
        </p:nvSpPr>
        <p:spPr>
          <a:xfrm>
            <a:off x="1580039" y="3772707"/>
            <a:ext cx="2186358" cy="975560"/>
          </a:xfrm>
          <a:prstGeom prst="rect">
            <a:avLst/>
          </a:prstGeom>
          <a:noFill/>
          <a:ln>
            <a:noFill/>
          </a:ln>
        </p:spPr>
        <p:txBody>
          <a:bodyPr spcFirstLastPara="1" wrap="square" lIns="91425" tIns="91425" rIns="91425" bIns="91425" anchor="ctr" anchorCtr="0">
            <a:noAutofit/>
          </a:bodyPr>
          <a:lstStyle/>
          <a:p>
            <a:pPr lvl="0"/>
            <a:r>
              <a:rPr lang="tr-TR" sz="800" dirty="0">
                <a:latin typeface="Montserrat" panose="00000500000000000000" pitchFamily="50" charset="0"/>
                <a:ea typeface="Anaheim"/>
                <a:cs typeface="Anaheim"/>
                <a:sym typeface="Anaheim"/>
              </a:rPr>
              <a:t>These are features that might be critical for some people and for some others they might not.</a:t>
            </a:r>
          </a:p>
          <a:p>
            <a:pPr lvl="0"/>
            <a:endParaRPr lang="tr-TR" sz="800" dirty="0">
              <a:latin typeface="Montserrat" panose="00000500000000000000" pitchFamily="50" charset="0"/>
              <a:ea typeface="Anaheim"/>
              <a:cs typeface="Anaheim"/>
              <a:sym typeface="Anaheim"/>
            </a:endParaRPr>
          </a:p>
          <a:p>
            <a:pPr marL="171450" lvl="0" indent="-171450">
              <a:buFont typeface="Arial" panose="020B0604020202020204" pitchFamily="34" charset="0"/>
              <a:buChar char="•"/>
            </a:pPr>
            <a:r>
              <a:rPr lang="en-US" sz="800" dirty="0">
                <a:latin typeface="Montserrat" panose="00000500000000000000" pitchFamily="50" charset="0"/>
                <a:ea typeface="Anaheim"/>
                <a:cs typeface="Anaheim"/>
                <a:sym typeface="Anaheim"/>
              </a:rPr>
              <a:t>The quality of local schools</a:t>
            </a:r>
          </a:p>
          <a:p>
            <a:pPr marL="171450" lvl="0" indent="-171450">
              <a:buFont typeface="Arial" panose="020B0604020202020204" pitchFamily="34" charset="0"/>
              <a:buChar char="•"/>
            </a:pPr>
            <a:r>
              <a:rPr lang="en-US" sz="800" dirty="0">
                <a:latin typeface="Montserrat" panose="00000500000000000000" pitchFamily="50" charset="0"/>
                <a:ea typeface="Anaheim"/>
                <a:cs typeface="Anaheim"/>
                <a:sym typeface="Anaheim"/>
              </a:rPr>
              <a:t>Employment opportunities</a:t>
            </a:r>
          </a:p>
          <a:p>
            <a:pPr marL="171450" lvl="0" indent="-171450">
              <a:buFont typeface="Arial" panose="020B0604020202020204" pitchFamily="34" charset="0"/>
              <a:buChar char="•"/>
            </a:pPr>
            <a:r>
              <a:rPr lang="en-US" sz="800" dirty="0">
                <a:latin typeface="Montserrat" panose="00000500000000000000" pitchFamily="50" charset="0"/>
                <a:ea typeface="Anaheim"/>
                <a:cs typeface="Anaheim"/>
                <a:sym typeface="Anaheim"/>
              </a:rPr>
              <a:t>Proximity to shopping, entertainment, and recreational centers</a:t>
            </a:r>
            <a:endParaRPr lang="tr-TR" sz="800" dirty="0">
              <a:latin typeface="Montserrat" panose="00000500000000000000" pitchFamily="50" charset="0"/>
              <a:ea typeface="Anaheim"/>
              <a:cs typeface="Anaheim"/>
              <a:sym typeface="Anaheim"/>
            </a:endParaRPr>
          </a:p>
        </p:txBody>
      </p:sp>
      <p:sp>
        <p:nvSpPr>
          <p:cNvPr id="10" name="Google Shape;502;p49">
            <a:extLst>
              <a:ext uri="{FF2B5EF4-FFF2-40B4-BE49-F238E27FC236}">
                <a16:creationId xmlns:a16="http://schemas.microsoft.com/office/drawing/2014/main" id="{C7E8FACC-8D00-4D29-9977-EF3E94424B70}"/>
              </a:ext>
            </a:extLst>
          </p:cNvPr>
          <p:cNvSpPr txBox="1"/>
          <p:nvPr/>
        </p:nvSpPr>
        <p:spPr>
          <a:xfrm>
            <a:off x="5318959" y="1515712"/>
            <a:ext cx="2299334" cy="8564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sz="2000" b="1" dirty="0">
                <a:latin typeface="Poiret One" panose="02000000000000000000" pitchFamily="2" charset="0"/>
                <a:ea typeface="Bebas Neue"/>
                <a:cs typeface="Bebas Neue"/>
                <a:sym typeface="Bebas Neue"/>
              </a:rPr>
              <a:t>Domectic Economic Conditions</a:t>
            </a:r>
            <a:endParaRPr lang="es-ES" sz="2000" b="1" dirty="0">
              <a:latin typeface="Poiret One" panose="02000000000000000000" pitchFamily="2" charset="0"/>
              <a:ea typeface="Bebas Neue"/>
              <a:cs typeface="Bebas Neue"/>
              <a:sym typeface="Bebas Neue"/>
            </a:endParaRPr>
          </a:p>
        </p:txBody>
      </p:sp>
      <p:sp>
        <p:nvSpPr>
          <p:cNvPr id="11" name="Google Shape;503;p49">
            <a:extLst>
              <a:ext uri="{FF2B5EF4-FFF2-40B4-BE49-F238E27FC236}">
                <a16:creationId xmlns:a16="http://schemas.microsoft.com/office/drawing/2014/main" id="{905DB001-64B5-4336-B8A5-2D061838DF2C}"/>
              </a:ext>
            </a:extLst>
          </p:cNvPr>
          <p:cNvSpPr txBox="1"/>
          <p:nvPr/>
        </p:nvSpPr>
        <p:spPr>
          <a:xfrm>
            <a:off x="5789414" y="2256982"/>
            <a:ext cx="2188210" cy="61951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tr-TR" sz="800" dirty="0">
                <a:latin typeface="Montserrat" panose="00000500000000000000" pitchFamily="50" charset="0"/>
                <a:ea typeface="Anaheim"/>
                <a:cs typeface="Anaheim"/>
                <a:sym typeface="Anaheim"/>
              </a:rPr>
              <a:t>Current Economic conditions in a given time influences the prices</a:t>
            </a:r>
          </a:p>
          <a:p>
            <a:pPr marL="0" lvl="0" indent="0" rtl="0">
              <a:spcBef>
                <a:spcPts val="0"/>
              </a:spcBef>
              <a:spcAft>
                <a:spcPts val="0"/>
              </a:spcAft>
              <a:buNone/>
            </a:pPr>
            <a:endParaRPr lang="tr-TR" sz="800" dirty="0">
              <a:latin typeface="Montserrat" panose="00000500000000000000" pitchFamily="50" charset="0"/>
              <a:ea typeface="Anaheim"/>
              <a:cs typeface="Anaheim"/>
              <a:sym typeface="Anaheim"/>
            </a:endParaRP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Interest rates</a:t>
            </a:r>
          </a:p>
          <a:p>
            <a:pPr marL="171450" lvl="0" indent="-171450" rtl="0">
              <a:spcBef>
                <a:spcPts val="0"/>
              </a:spcBef>
              <a:spcAft>
                <a:spcPts val="0"/>
              </a:spcAft>
              <a:buFont typeface="Arial" panose="020B0604020202020204" pitchFamily="34" charset="0"/>
              <a:buChar char="•"/>
            </a:pPr>
            <a:r>
              <a:rPr lang="tr-TR" sz="800" dirty="0">
                <a:latin typeface="Montserrat" panose="00000500000000000000" pitchFamily="50" charset="0"/>
                <a:ea typeface="Anaheim"/>
                <a:cs typeface="Anaheim"/>
                <a:sym typeface="Anaheim"/>
              </a:rPr>
              <a:t>Government Policies / Subsidies</a:t>
            </a:r>
            <a:endParaRPr sz="800" dirty="0">
              <a:latin typeface="Montserrat" panose="00000500000000000000" pitchFamily="50" charset="0"/>
              <a:ea typeface="Anaheim"/>
              <a:cs typeface="Anaheim"/>
              <a:sym typeface="Anaheim"/>
            </a:endParaRPr>
          </a:p>
        </p:txBody>
      </p:sp>
      <p:sp>
        <p:nvSpPr>
          <p:cNvPr id="12" name="Google Shape;504;p49">
            <a:extLst>
              <a:ext uri="{FF2B5EF4-FFF2-40B4-BE49-F238E27FC236}">
                <a16:creationId xmlns:a16="http://schemas.microsoft.com/office/drawing/2014/main" id="{4595F9B0-8E4B-4191-8B5C-C4899E95BE7E}"/>
              </a:ext>
            </a:extLst>
          </p:cNvPr>
          <p:cNvSpPr txBox="1"/>
          <p:nvPr/>
        </p:nvSpPr>
        <p:spPr>
          <a:xfrm>
            <a:off x="1579305" y="1513010"/>
            <a:ext cx="1886561" cy="43993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tr-TR" sz="2000" b="1" dirty="0">
                <a:latin typeface="Poiret One" panose="02000000000000000000" pitchFamily="2" charset="0"/>
                <a:ea typeface="Bebas Neue"/>
                <a:cs typeface="Bebas Neue"/>
                <a:sym typeface="Bebas Neue"/>
              </a:rPr>
              <a:t>Hard</a:t>
            </a:r>
            <a:r>
              <a:rPr lang="tr-TR" sz="2200" b="1" dirty="0">
                <a:latin typeface="Poiret One" panose="02000000000000000000" pitchFamily="2" charset="0"/>
                <a:ea typeface="Bebas Neue"/>
                <a:cs typeface="Bebas Neue"/>
                <a:sym typeface="Bebas Neue"/>
              </a:rPr>
              <a:t> Features</a:t>
            </a:r>
            <a:endParaRPr lang="es-ES" sz="2200" b="1" dirty="0">
              <a:latin typeface="Poiret One" panose="02000000000000000000" pitchFamily="2" charset="0"/>
              <a:ea typeface="Bebas Neue"/>
              <a:cs typeface="Bebas Neue"/>
              <a:sym typeface="Bebas Neue"/>
            </a:endParaRPr>
          </a:p>
        </p:txBody>
      </p:sp>
      <p:sp>
        <p:nvSpPr>
          <p:cNvPr id="26" name="Elipse 25">
            <a:extLst>
              <a:ext uri="{FF2B5EF4-FFF2-40B4-BE49-F238E27FC236}">
                <a16:creationId xmlns:a16="http://schemas.microsoft.com/office/drawing/2014/main" id="{59AAF699-273B-4955-B49B-E422B55C5E75}"/>
              </a:ext>
            </a:extLst>
          </p:cNvPr>
          <p:cNvSpPr/>
          <p:nvPr/>
        </p:nvSpPr>
        <p:spPr>
          <a:xfrm>
            <a:off x="3982733" y="2363961"/>
            <a:ext cx="1178434" cy="11784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200" b="1" dirty="0">
                <a:latin typeface="Poiret One" panose="02000000000000000000" pitchFamily="2" charset="0"/>
              </a:rPr>
              <a:t>Price</a:t>
            </a:r>
            <a:endParaRPr lang="es-ES" sz="2200" b="1" dirty="0">
              <a:latin typeface="Poiret One" panose="02000000000000000000" pitchFamily="2" charset="0"/>
            </a:endParaRPr>
          </a:p>
        </p:txBody>
      </p:sp>
      <p:cxnSp>
        <p:nvCxnSpPr>
          <p:cNvPr id="30" name="Conector recto de flecha 29">
            <a:extLst>
              <a:ext uri="{FF2B5EF4-FFF2-40B4-BE49-F238E27FC236}">
                <a16:creationId xmlns:a16="http://schemas.microsoft.com/office/drawing/2014/main" id="{9EDA9F56-E54F-452F-81B9-AA987B2F0A1A}"/>
              </a:ext>
            </a:extLst>
          </p:cNvPr>
          <p:cNvCxnSpPr>
            <a:cxnSpLocks/>
          </p:cNvCxnSpPr>
          <p:nvPr/>
        </p:nvCxnSpPr>
        <p:spPr>
          <a:xfrm flipV="1">
            <a:off x="4088666" y="2045536"/>
            <a:ext cx="8474" cy="42206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A8A1B00-81D8-4A81-BF00-E718F99B4879}"/>
              </a:ext>
            </a:extLst>
          </p:cNvPr>
          <p:cNvCxnSpPr>
            <a:cxnSpLocks/>
          </p:cNvCxnSpPr>
          <p:nvPr/>
        </p:nvCxnSpPr>
        <p:spPr>
          <a:xfrm flipV="1">
            <a:off x="4988589" y="2045536"/>
            <a:ext cx="3289" cy="49082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E6895E0A-FCA1-49D2-85E3-6191D067BDE5}"/>
              </a:ext>
            </a:extLst>
          </p:cNvPr>
          <p:cNvCxnSpPr>
            <a:cxnSpLocks/>
            <a:stCxn id="26" idx="5"/>
            <a:endCxn id="88" idx="0"/>
          </p:cNvCxnSpPr>
          <p:nvPr/>
        </p:nvCxnSpPr>
        <p:spPr>
          <a:xfrm>
            <a:off x="4988589" y="3369817"/>
            <a:ext cx="3289" cy="52119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50C4689E-D929-4442-A5CC-F9FAC533E16E}"/>
              </a:ext>
            </a:extLst>
          </p:cNvPr>
          <p:cNvCxnSpPr>
            <a:cxnSpLocks/>
            <a:stCxn id="43" idx="3"/>
            <a:endCxn id="86" idx="0"/>
          </p:cNvCxnSpPr>
          <p:nvPr/>
        </p:nvCxnSpPr>
        <p:spPr>
          <a:xfrm>
            <a:off x="4088666" y="3434281"/>
            <a:ext cx="8474" cy="45672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4728C68A-8FFE-4579-A3FD-92E7191C440D}"/>
              </a:ext>
            </a:extLst>
          </p:cNvPr>
          <p:cNvSpPr/>
          <p:nvPr/>
        </p:nvSpPr>
        <p:spPr>
          <a:xfrm>
            <a:off x="729959" y="1556627"/>
            <a:ext cx="786938" cy="7869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2" name="Elipse 61">
            <a:extLst>
              <a:ext uri="{FF2B5EF4-FFF2-40B4-BE49-F238E27FC236}">
                <a16:creationId xmlns:a16="http://schemas.microsoft.com/office/drawing/2014/main" id="{56EC2BD5-6F42-4FBC-89E5-E7EA56977176}"/>
              </a:ext>
            </a:extLst>
          </p:cNvPr>
          <p:cNvSpPr/>
          <p:nvPr/>
        </p:nvSpPr>
        <p:spPr>
          <a:xfrm>
            <a:off x="729959" y="3593421"/>
            <a:ext cx="786938" cy="7869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Elipse 67">
            <a:extLst>
              <a:ext uri="{FF2B5EF4-FFF2-40B4-BE49-F238E27FC236}">
                <a16:creationId xmlns:a16="http://schemas.microsoft.com/office/drawing/2014/main" id="{03C6A9A2-1F42-4005-AFDB-75FBB1CF8167}"/>
              </a:ext>
            </a:extLst>
          </p:cNvPr>
          <p:cNvSpPr/>
          <p:nvPr/>
        </p:nvSpPr>
        <p:spPr>
          <a:xfrm>
            <a:off x="7635788" y="1556627"/>
            <a:ext cx="786938" cy="7869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0" name="Elipse 69">
            <a:extLst>
              <a:ext uri="{FF2B5EF4-FFF2-40B4-BE49-F238E27FC236}">
                <a16:creationId xmlns:a16="http://schemas.microsoft.com/office/drawing/2014/main" id="{36888929-8D87-4881-BFE2-684733BDA5AA}"/>
              </a:ext>
            </a:extLst>
          </p:cNvPr>
          <p:cNvSpPr/>
          <p:nvPr/>
        </p:nvSpPr>
        <p:spPr>
          <a:xfrm>
            <a:off x="7635788" y="3593421"/>
            <a:ext cx="786938" cy="7869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2" name="Elipse 71">
            <a:extLst>
              <a:ext uri="{FF2B5EF4-FFF2-40B4-BE49-F238E27FC236}">
                <a16:creationId xmlns:a16="http://schemas.microsoft.com/office/drawing/2014/main" id="{B456192B-3F9F-4446-99E1-026F8FC8B20A}"/>
              </a:ext>
            </a:extLst>
          </p:cNvPr>
          <p:cNvSpPr/>
          <p:nvPr/>
        </p:nvSpPr>
        <p:spPr>
          <a:xfrm>
            <a:off x="3831193" y="1513818"/>
            <a:ext cx="531894" cy="5318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3" name="Text Placeholder 20">
            <a:extLst>
              <a:ext uri="{FF2B5EF4-FFF2-40B4-BE49-F238E27FC236}">
                <a16:creationId xmlns:a16="http://schemas.microsoft.com/office/drawing/2014/main" id="{395374C8-A3EF-42D6-8F0B-8EB13EB018D6}"/>
              </a:ext>
            </a:extLst>
          </p:cNvPr>
          <p:cNvSpPr txBox="1">
            <a:spLocks/>
          </p:cNvSpPr>
          <p:nvPr/>
        </p:nvSpPr>
        <p:spPr>
          <a:xfrm>
            <a:off x="3828710" y="1647125"/>
            <a:ext cx="531894" cy="265280"/>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400" dirty="0">
                <a:solidFill>
                  <a:srgbClr val="F9F9F1"/>
                </a:solidFill>
              </a:rPr>
              <a:t>1</a:t>
            </a:r>
            <a:endParaRPr lang="en-US" sz="1400" dirty="0">
              <a:solidFill>
                <a:srgbClr val="F9F9F1"/>
              </a:solidFill>
            </a:endParaRPr>
          </a:p>
        </p:txBody>
      </p:sp>
      <p:sp>
        <p:nvSpPr>
          <p:cNvPr id="81" name="Elipse 80">
            <a:extLst>
              <a:ext uri="{FF2B5EF4-FFF2-40B4-BE49-F238E27FC236}">
                <a16:creationId xmlns:a16="http://schemas.microsoft.com/office/drawing/2014/main" id="{58301636-A427-4654-A2EE-FDF26B62DC3E}"/>
              </a:ext>
            </a:extLst>
          </p:cNvPr>
          <p:cNvSpPr/>
          <p:nvPr/>
        </p:nvSpPr>
        <p:spPr>
          <a:xfrm>
            <a:off x="4725931" y="1513818"/>
            <a:ext cx="531894" cy="5318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2" name="Text Placeholder 20">
            <a:extLst>
              <a:ext uri="{FF2B5EF4-FFF2-40B4-BE49-F238E27FC236}">
                <a16:creationId xmlns:a16="http://schemas.microsoft.com/office/drawing/2014/main" id="{7A77445C-2005-47A0-8B8A-C36D59F9A126}"/>
              </a:ext>
            </a:extLst>
          </p:cNvPr>
          <p:cNvSpPr txBox="1">
            <a:spLocks/>
          </p:cNvSpPr>
          <p:nvPr/>
        </p:nvSpPr>
        <p:spPr>
          <a:xfrm>
            <a:off x="4725931" y="1646772"/>
            <a:ext cx="531894" cy="265633"/>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tr-TR" sz="1400" dirty="0">
                <a:solidFill>
                  <a:srgbClr val="F9F9F1"/>
                </a:solidFill>
              </a:rPr>
              <a:t>3</a:t>
            </a:r>
            <a:endParaRPr lang="en-US" sz="1400" dirty="0">
              <a:solidFill>
                <a:srgbClr val="F9F9F1"/>
              </a:solidFill>
            </a:endParaRPr>
          </a:p>
        </p:txBody>
      </p:sp>
      <p:sp>
        <p:nvSpPr>
          <p:cNvPr id="86" name="Elipse 85">
            <a:extLst>
              <a:ext uri="{FF2B5EF4-FFF2-40B4-BE49-F238E27FC236}">
                <a16:creationId xmlns:a16="http://schemas.microsoft.com/office/drawing/2014/main" id="{42381FFF-813D-4398-B303-A31EE7FCE083}"/>
              </a:ext>
            </a:extLst>
          </p:cNvPr>
          <p:cNvSpPr/>
          <p:nvPr/>
        </p:nvSpPr>
        <p:spPr>
          <a:xfrm>
            <a:off x="3831193" y="3891010"/>
            <a:ext cx="531894" cy="5318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7" name="Text Placeholder 20">
            <a:extLst>
              <a:ext uri="{FF2B5EF4-FFF2-40B4-BE49-F238E27FC236}">
                <a16:creationId xmlns:a16="http://schemas.microsoft.com/office/drawing/2014/main" id="{EC9E6752-6382-48F9-A14A-C735E4986BF9}"/>
              </a:ext>
            </a:extLst>
          </p:cNvPr>
          <p:cNvSpPr txBox="1">
            <a:spLocks/>
          </p:cNvSpPr>
          <p:nvPr/>
        </p:nvSpPr>
        <p:spPr>
          <a:xfrm>
            <a:off x="3831193" y="4024317"/>
            <a:ext cx="531894" cy="265280"/>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tr-TR" sz="1400" dirty="0">
                <a:solidFill>
                  <a:srgbClr val="F9F9F1"/>
                </a:solidFill>
              </a:rPr>
              <a:t>2</a:t>
            </a:r>
            <a:endParaRPr lang="en-US" sz="1400" dirty="0">
              <a:solidFill>
                <a:srgbClr val="F9F9F1"/>
              </a:solidFill>
            </a:endParaRPr>
          </a:p>
        </p:txBody>
      </p:sp>
      <p:sp>
        <p:nvSpPr>
          <p:cNvPr id="88" name="Elipse 87">
            <a:extLst>
              <a:ext uri="{FF2B5EF4-FFF2-40B4-BE49-F238E27FC236}">
                <a16:creationId xmlns:a16="http://schemas.microsoft.com/office/drawing/2014/main" id="{EDE32C8D-20D6-42D5-8C61-448BB0099F57}"/>
              </a:ext>
            </a:extLst>
          </p:cNvPr>
          <p:cNvSpPr/>
          <p:nvPr/>
        </p:nvSpPr>
        <p:spPr>
          <a:xfrm>
            <a:off x="4725931" y="3891010"/>
            <a:ext cx="531894" cy="5318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9" name="Text Placeholder 20">
            <a:extLst>
              <a:ext uri="{FF2B5EF4-FFF2-40B4-BE49-F238E27FC236}">
                <a16:creationId xmlns:a16="http://schemas.microsoft.com/office/drawing/2014/main" id="{40266BC4-4114-4DA7-A0A5-6B24B6FD4F19}"/>
              </a:ext>
            </a:extLst>
          </p:cNvPr>
          <p:cNvSpPr txBox="1">
            <a:spLocks/>
          </p:cNvSpPr>
          <p:nvPr/>
        </p:nvSpPr>
        <p:spPr>
          <a:xfrm>
            <a:off x="4725931" y="4024317"/>
            <a:ext cx="531894" cy="265280"/>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tr-TR" sz="1400" dirty="0">
                <a:solidFill>
                  <a:srgbClr val="F9F9F1"/>
                </a:solidFill>
              </a:rPr>
              <a:t>4</a:t>
            </a:r>
            <a:endParaRPr lang="es-ES" sz="1400" dirty="0">
              <a:solidFill>
                <a:srgbClr val="F9F9F1"/>
              </a:solidFill>
            </a:endParaRPr>
          </a:p>
        </p:txBody>
      </p:sp>
      <p:grpSp>
        <p:nvGrpSpPr>
          <p:cNvPr id="113" name="Google Shape;11760;p20">
            <a:extLst>
              <a:ext uri="{FF2B5EF4-FFF2-40B4-BE49-F238E27FC236}">
                <a16:creationId xmlns:a16="http://schemas.microsoft.com/office/drawing/2014/main" id="{78E8CA04-4CDA-4328-853C-6ABE3B3D016A}"/>
              </a:ext>
            </a:extLst>
          </p:cNvPr>
          <p:cNvGrpSpPr/>
          <p:nvPr/>
        </p:nvGrpSpPr>
        <p:grpSpPr>
          <a:xfrm>
            <a:off x="949461" y="3831878"/>
            <a:ext cx="347934" cy="310024"/>
            <a:chOff x="1327676" y="2910480"/>
            <a:chExt cx="347934" cy="310024"/>
          </a:xfrm>
          <a:solidFill>
            <a:schemeClr val="bg1"/>
          </a:solidFill>
        </p:grpSpPr>
        <p:sp>
          <p:nvSpPr>
            <p:cNvPr id="114" name="Google Shape;11761;p20">
              <a:extLst>
                <a:ext uri="{FF2B5EF4-FFF2-40B4-BE49-F238E27FC236}">
                  <a16:creationId xmlns:a16="http://schemas.microsoft.com/office/drawing/2014/main" id="{B79CD8DA-48FB-409F-83C5-F70118E5E810}"/>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1762;p20">
              <a:extLst>
                <a:ext uri="{FF2B5EF4-FFF2-40B4-BE49-F238E27FC236}">
                  <a16:creationId xmlns:a16="http://schemas.microsoft.com/office/drawing/2014/main" id="{F1B0A7A0-3C88-4417-A94C-14115D0630F0}"/>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763;p20">
              <a:extLst>
                <a:ext uri="{FF2B5EF4-FFF2-40B4-BE49-F238E27FC236}">
                  <a16:creationId xmlns:a16="http://schemas.microsoft.com/office/drawing/2014/main" id="{FC852E32-DCD2-4BF6-A7AE-B8BAB766F2EC}"/>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1764;p20">
              <a:extLst>
                <a:ext uri="{FF2B5EF4-FFF2-40B4-BE49-F238E27FC236}">
                  <a16:creationId xmlns:a16="http://schemas.microsoft.com/office/drawing/2014/main" id="{F7CDB6E4-B1CA-474B-84D4-ABC8AC29FE42}"/>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765;p20">
              <a:extLst>
                <a:ext uri="{FF2B5EF4-FFF2-40B4-BE49-F238E27FC236}">
                  <a16:creationId xmlns:a16="http://schemas.microsoft.com/office/drawing/2014/main" id="{480ED963-11D7-45C8-BC42-AD7ECDF6D820}"/>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9" name="Google Shape;12032;p20">
            <a:extLst>
              <a:ext uri="{FF2B5EF4-FFF2-40B4-BE49-F238E27FC236}">
                <a16:creationId xmlns:a16="http://schemas.microsoft.com/office/drawing/2014/main" id="{186CEAD9-CF04-4AD5-8B4E-0DA6197F6972}"/>
              </a:ext>
            </a:extLst>
          </p:cNvPr>
          <p:cNvGrpSpPr/>
          <p:nvPr/>
        </p:nvGrpSpPr>
        <p:grpSpPr>
          <a:xfrm>
            <a:off x="915104" y="1787298"/>
            <a:ext cx="416649" cy="325597"/>
            <a:chOff x="5626763" y="2013829"/>
            <a:chExt cx="351722" cy="274788"/>
          </a:xfrm>
          <a:solidFill>
            <a:schemeClr val="bg1"/>
          </a:solidFill>
        </p:grpSpPr>
        <p:sp>
          <p:nvSpPr>
            <p:cNvPr id="120" name="Google Shape;12033;p20">
              <a:extLst>
                <a:ext uri="{FF2B5EF4-FFF2-40B4-BE49-F238E27FC236}">
                  <a16:creationId xmlns:a16="http://schemas.microsoft.com/office/drawing/2014/main" id="{326B9524-8EE3-4A6F-881E-D895F920EC45}"/>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2034;p20">
              <a:extLst>
                <a:ext uri="{FF2B5EF4-FFF2-40B4-BE49-F238E27FC236}">
                  <a16:creationId xmlns:a16="http://schemas.microsoft.com/office/drawing/2014/main" id="{53116844-B8A8-4227-8F51-C978EEFEC759}"/>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035;p20">
              <a:extLst>
                <a:ext uri="{FF2B5EF4-FFF2-40B4-BE49-F238E27FC236}">
                  <a16:creationId xmlns:a16="http://schemas.microsoft.com/office/drawing/2014/main" id="{D35B716B-8798-4669-B61C-FF7878D04C8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036;p20">
              <a:extLst>
                <a:ext uri="{FF2B5EF4-FFF2-40B4-BE49-F238E27FC236}">
                  <a16:creationId xmlns:a16="http://schemas.microsoft.com/office/drawing/2014/main" id="{E81E5306-6C81-4F87-A260-247BC32469C9}"/>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12037;p20">
              <a:extLst>
                <a:ext uri="{FF2B5EF4-FFF2-40B4-BE49-F238E27FC236}">
                  <a16:creationId xmlns:a16="http://schemas.microsoft.com/office/drawing/2014/main" id="{2DA9D1B4-573A-4FB1-B179-74250D5E79E8}"/>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038;p20">
              <a:extLst>
                <a:ext uri="{FF2B5EF4-FFF2-40B4-BE49-F238E27FC236}">
                  <a16:creationId xmlns:a16="http://schemas.microsoft.com/office/drawing/2014/main" id="{BA745D61-42B9-49D0-ADEF-AD8B39E3A5E9}"/>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2039;p20">
              <a:extLst>
                <a:ext uri="{FF2B5EF4-FFF2-40B4-BE49-F238E27FC236}">
                  <a16:creationId xmlns:a16="http://schemas.microsoft.com/office/drawing/2014/main" id="{6585C523-D4AC-4378-B34E-33770B8D2315}"/>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040;p20">
              <a:extLst>
                <a:ext uri="{FF2B5EF4-FFF2-40B4-BE49-F238E27FC236}">
                  <a16:creationId xmlns:a16="http://schemas.microsoft.com/office/drawing/2014/main" id="{F286764A-8C51-4C6A-BF7F-E68267169125}"/>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2041;p20">
              <a:extLst>
                <a:ext uri="{FF2B5EF4-FFF2-40B4-BE49-F238E27FC236}">
                  <a16:creationId xmlns:a16="http://schemas.microsoft.com/office/drawing/2014/main" id="{1B63EEEB-9465-4320-8387-643AAB083DD0}"/>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2042;p20">
              <a:extLst>
                <a:ext uri="{FF2B5EF4-FFF2-40B4-BE49-F238E27FC236}">
                  <a16:creationId xmlns:a16="http://schemas.microsoft.com/office/drawing/2014/main" id="{44CE44B7-2251-4EA4-8591-75BA1806D968}"/>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9" name="Google Shape;9289;p16">
            <a:extLst>
              <a:ext uri="{FF2B5EF4-FFF2-40B4-BE49-F238E27FC236}">
                <a16:creationId xmlns:a16="http://schemas.microsoft.com/office/drawing/2014/main" id="{240866DA-1D1C-4C91-8530-04A8DE656E68}"/>
              </a:ext>
            </a:extLst>
          </p:cNvPr>
          <p:cNvGrpSpPr/>
          <p:nvPr/>
        </p:nvGrpSpPr>
        <p:grpSpPr>
          <a:xfrm>
            <a:off x="7909872" y="1764176"/>
            <a:ext cx="238770" cy="371841"/>
            <a:chOff x="2722090" y="2890162"/>
            <a:chExt cx="238770" cy="371841"/>
          </a:xfrm>
          <a:solidFill>
            <a:schemeClr val="bg1"/>
          </a:solidFill>
        </p:grpSpPr>
        <p:sp>
          <p:nvSpPr>
            <p:cNvPr id="150" name="Google Shape;9290;p16">
              <a:extLst>
                <a:ext uri="{FF2B5EF4-FFF2-40B4-BE49-F238E27FC236}">
                  <a16:creationId xmlns:a16="http://schemas.microsoft.com/office/drawing/2014/main" id="{C225B966-16B6-4CDC-9F17-955555A041BA}"/>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9291;p16">
              <a:extLst>
                <a:ext uri="{FF2B5EF4-FFF2-40B4-BE49-F238E27FC236}">
                  <a16:creationId xmlns:a16="http://schemas.microsoft.com/office/drawing/2014/main" id="{9F641AD3-D910-41A3-9A0A-3EEF50260C17}"/>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9292;p16">
              <a:extLst>
                <a:ext uri="{FF2B5EF4-FFF2-40B4-BE49-F238E27FC236}">
                  <a16:creationId xmlns:a16="http://schemas.microsoft.com/office/drawing/2014/main" id="{8F98491A-5B0E-4508-AE89-1AFE709CE477}"/>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70" name="Elipse 169">
            <a:extLst>
              <a:ext uri="{FF2B5EF4-FFF2-40B4-BE49-F238E27FC236}">
                <a16:creationId xmlns:a16="http://schemas.microsoft.com/office/drawing/2014/main" id="{3614D60B-0358-47FA-9F78-0ADD70DFB676}"/>
              </a:ext>
            </a:extLst>
          </p:cNvPr>
          <p:cNvSpPr/>
          <p:nvPr/>
        </p:nvSpPr>
        <p:spPr>
          <a:xfrm>
            <a:off x="3450102" y="1843660"/>
            <a:ext cx="2234986" cy="223498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200" b="1" dirty="0">
              <a:latin typeface="Poiret One" panose="02000000000000000000" pitchFamily="2" charset="0"/>
            </a:endParaRPr>
          </a:p>
        </p:txBody>
      </p:sp>
      <p:sp>
        <p:nvSpPr>
          <p:cNvPr id="80" name="Google Shape;12557;p23">
            <a:extLst>
              <a:ext uri="{FF2B5EF4-FFF2-40B4-BE49-F238E27FC236}">
                <a16:creationId xmlns:a16="http://schemas.microsoft.com/office/drawing/2014/main" id="{598DFCE7-BBD9-4777-AA21-275B03A6328D}"/>
              </a:ext>
            </a:extLst>
          </p:cNvPr>
          <p:cNvSpPr/>
          <p:nvPr/>
        </p:nvSpPr>
        <p:spPr>
          <a:xfrm>
            <a:off x="7835112" y="3815987"/>
            <a:ext cx="378850" cy="361125"/>
          </a:xfrm>
          <a:custGeom>
            <a:avLst/>
            <a:gdLst/>
            <a:ahLst/>
            <a:cxnLst/>
            <a:rect l="l" t="t" r="r" b="b"/>
            <a:pathLst>
              <a:path w="15154" h="14445" extrusionOk="0">
                <a:moveTo>
                  <a:pt x="11666" y="1429"/>
                </a:moveTo>
                <a:cubicBezTo>
                  <a:pt x="12090" y="1429"/>
                  <a:pt x="12515" y="1591"/>
                  <a:pt x="12839" y="1915"/>
                </a:cubicBezTo>
                <a:cubicBezTo>
                  <a:pt x="13487" y="2563"/>
                  <a:pt x="13487" y="3643"/>
                  <a:pt x="12839" y="4291"/>
                </a:cubicBezTo>
                <a:lnTo>
                  <a:pt x="11111" y="5989"/>
                </a:lnTo>
                <a:cubicBezTo>
                  <a:pt x="10806" y="6315"/>
                  <a:pt x="10379" y="6473"/>
                  <a:pt x="9949" y="6473"/>
                </a:cubicBezTo>
                <a:cubicBezTo>
                  <a:pt x="9768" y="6473"/>
                  <a:pt x="9586" y="6445"/>
                  <a:pt x="9413" y="6390"/>
                </a:cubicBezTo>
                <a:lnTo>
                  <a:pt x="9629" y="6174"/>
                </a:lnTo>
                <a:cubicBezTo>
                  <a:pt x="10153" y="5650"/>
                  <a:pt x="9629" y="4905"/>
                  <a:pt x="9065" y="4905"/>
                </a:cubicBezTo>
                <a:cubicBezTo>
                  <a:pt x="8898" y="4905"/>
                  <a:pt x="8728" y="4970"/>
                  <a:pt x="8580" y="5125"/>
                </a:cubicBezTo>
                <a:lnTo>
                  <a:pt x="8364" y="5341"/>
                </a:lnTo>
                <a:cubicBezTo>
                  <a:pt x="8148" y="4724"/>
                  <a:pt x="8302" y="4075"/>
                  <a:pt x="8734" y="3643"/>
                </a:cubicBezTo>
                <a:lnTo>
                  <a:pt x="8765" y="3643"/>
                </a:lnTo>
                <a:lnTo>
                  <a:pt x="10493" y="1915"/>
                </a:lnTo>
                <a:cubicBezTo>
                  <a:pt x="10817" y="1591"/>
                  <a:pt x="11242" y="1429"/>
                  <a:pt x="11666" y="1429"/>
                </a:cubicBezTo>
                <a:close/>
                <a:moveTo>
                  <a:pt x="9076" y="5344"/>
                </a:moveTo>
                <a:cubicBezTo>
                  <a:pt x="9325" y="5344"/>
                  <a:pt x="9536" y="5657"/>
                  <a:pt x="9321" y="5896"/>
                </a:cubicBezTo>
                <a:lnTo>
                  <a:pt x="8888" y="6328"/>
                </a:lnTo>
                <a:lnTo>
                  <a:pt x="6234" y="8982"/>
                </a:lnTo>
                <a:cubicBezTo>
                  <a:pt x="6174" y="9043"/>
                  <a:pt x="6105" y="9068"/>
                  <a:pt x="6037" y="9068"/>
                </a:cubicBezTo>
                <a:cubicBezTo>
                  <a:pt x="5791" y="9068"/>
                  <a:pt x="5554" y="8737"/>
                  <a:pt x="5771" y="8520"/>
                </a:cubicBezTo>
                <a:lnTo>
                  <a:pt x="8858" y="5433"/>
                </a:lnTo>
                <a:cubicBezTo>
                  <a:pt x="8927" y="5371"/>
                  <a:pt x="9003" y="5344"/>
                  <a:pt x="9076" y="5344"/>
                </a:cubicBezTo>
                <a:close/>
                <a:moveTo>
                  <a:pt x="5174" y="6884"/>
                </a:moveTo>
                <a:cubicBezTo>
                  <a:pt x="5623" y="6884"/>
                  <a:pt x="6073" y="6995"/>
                  <a:pt x="6481" y="7223"/>
                </a:cubicBezTo>
                <a:lnTo>
                  <a:pt x="6018" y="7686"/>
                </a:lnTo>
                <a:cubicBezTo>
                  <a:pt x="5740" y="7558"/>
                  <a:pt x="5447" y="7496"/>
                  <a:pt x="5157" y="7496"/>
                </a:cubicBezTo>
                <a:cubicBezTo>
                  <a:pt x="4611" y="7496"/>
                  <a:pt x="4076" y="7715"/>
                  <a:pt x="3673" y="8118"/>
                </a:cubicBezTo>
                <a:lnTo>
                  <a:pt x="1945" y="9847"/>
                </a:lnTo>
                <a:cubicBezTo>
                  <a:pt x="540" y="11347"/>
                  <a:pt x="1891" y="13380"/>
                  <a:pt x="3488" y="13380"/>
                </a:cubicBezTo>
                <a:cubicBezTo>
                  <a:pt x="3961" y="13380"/>
                  <a:pt x="4456" y="13201"/>
                  <a:pt x="4907" y="12778"/>
                </a:cubicBezTo>
                <a:cubicBezTo>
                  <a:pt x="5049" y="12636"/>
                  <a:pt x="4919" y="12440"/>
                  <a:pt x="4767" y="12440"/>
                </a:cubicBezTo>
                <a:cubicBezTo>
                  <a:pt x="4721" y="12440"/>
                  <a:pt x="4673" y="12458"/>
                  <a:pt x="4630" y="12501"/>
                </a:cubicBezTo>
                <a:cubicBezTo>
                  <a:pt x="4306" y="12825"/>
                  <a:pt x="3873" y="12987"/>
                  <a:pt x="3441" y="12987"/>
                </a:cubicBezTo>
                <a:cubicBezTo>
                  <a:pt x="3009" y="12987"/>
                  <a:pt x="2577" y="12825"/>
                  <a:pt x="2253" y="12501"/>
                </a:cubicBezTo>
                <a:cubicBezTo>
                  <a:pt x="1605" y="11853"/>
                  <a:pt x="1605" y="10772"/>
                  <a:pt x="2253" y="10124"/>
                </a:cubicBezTo>
                <a:lnTo>
                  <a:pt x="3981" y="8427"/>
                </a:lnTo>
                <a:cubicBezTo>
                  <a:pt x="4284" y="8102"/>
                  <a:pt x="4708" y="7930"/>
                  <a:pt x="5137" y="7930"/>
                </a:cubicBezTo>
                <a:cubicBezTo>
                  <a:pt x="5320" y="7930"/>
                  <a:pt x="5503" y="7961"/>
                  <a:pt x="5679" y="8026"/>
                </a:cubicBezTo>
                <a:lnTo>
                  <a:pt x="5494" y="8242"/>
                </a:lnTo>
                <a:cubicBezTo>
                  <a:pt x="4970" y="8766"/>
                  <a:pt x="5475" y="9511"/>
                  <a:pt x="6046" y="9511"/>
                </a:cubicBezTo>
                <a:cubicBezTo>
                  <a:pt x="6214" y="9511"/>
                  <a:pt x="6388" y="9446"/>
                  <a:pt x="6543" y="9291"/>
                </a:cubicBezTo>
                <a:lnTo>
                  <a:pt x="6728" y="9075"/>
                </a:lnTo>
                <a:lnTo>
                  <a:pt x="6728" y="9075"/>
                </a:lnTo>
                <a:cubicBezTo>
                  <a:pt x="6944" y="9692"/>
                  <a:pt x="6790" y="10340"/>
                  <a:pt x="6327" y="10772"/>
                </a:cubicBezTo>
                <a:lnTo>
                  <a:pt x="5370" y="11760"/>
                </a:lnTo>
                <a:cubicBezTo>
                  <a:pt x="5201" y="11905"/>
                  <a:pt x="5354" y="12126"/>
                  <a:pt x="5517" y="12126"/>
                </a:cubicBezTo>
                <a:cubicBezTo>
                  <a:pt x="5562" y="12126"/>
                  <a:pt x="5608" y="12109"/>
                  <a:pt x="5648" y="12069"/>
                </a:cubicBezTo>
                <a:lnTo>
                  <a:pt x="6636" y="11081"/>
                </a:lnTo>
                <a:cubicBezTo>
                  <a:pt x="7253" y="10464"/>
                  <a:pt x="7407" y="9538"/>
                  <a:pt x="7068" y="8766"/>
                </a:cubicBezTo>
                <a:lnTo>
                  <a:pt x="7531" y="8304"/>
                </a:lnTo>
                <a:lnTo>
                  <a:pt x="7531" y="8304"/>
                </a:lnTo>
                <a:cubicBezTo>
                  <a:pt x="8117" y="9353"/>
                  <a:pt x="7932" y="10680"/>
                  <a:pt x="7068" y="11513"/>
                </a:cubicBezTo>
                <a:lnTo>
                  <a:pt x="5370" y="13211"/>
                </a:lnTo>
                <a:cubicBezTo>
                  <a:pt x="4830" y="13751"/>
                  <a:pt x="4136" y="14021"/>
                  <a:pt x="3441" y="14021"/>
                </a:cubicBezTo>
                <a:cubicBezTo>
                  <a:pt x="2747" y="14021"/>
                  <a:pt x="2053" y="13751"/>
                  <a:pt x="1513" y="13211"/>
                </a:cubicBezTo>
                <a:cubicBezTo>
                  <a:pt x="463" y="12161"/>
                  <a:pt x="463" y="10464"/>
                  <a:pt x="1513" y="9384"/>
                </a:cubicBezTo>
                <a:lnTo>
                  <a:pt x="3241" y="7686"/>
                </a:lnTo>
                <a:cubicBezTo>
                  <a:pt x="3769" y="7158"/>
                  <a:pt x="4469" y="6884"/>
                  <a:pt x="5174" y="6884"/>
                </a:cubicBezTo>
                <a:close/>
                <a:moveTo>
                  <a:pt x="12008" y="0"/>
                </a:moveTo>
                <a:cubicBezTo>
                  <a:pt x="11755" y="0"/>
                  <a:pt x="11706" y="404"/>
                  <a:pt x="11975" y="434"/>
                </a:cubicBezTo>
                <a:cubicBezTo>
                  <a:pt x="14228" y="711"/>
                  <a:pt x="15153" y="3427"/>
                  <a:pt x="13580" y="5032"/>
                </a:cubicBezTo>
                <a:lnTo>
                  <a:pt x="11851" y="6730"/>
                </a:lnTo>
                <a:cubicBezTo>
                  <a:pt x="11323" y="7257"/>
                  <a:pt x="10634" y="7532"/>
                  <a:pt x="9931" y="7532"/>
                </a:cubicBezTo>
                <a:cubicBezTo>
                  <a:pt x="9484" y="7532"/>
                  <a:pt x="9031" y="7421"/>
                  <a:pt x="8611" y="7192"/>
                </a:cubicBezTo>
                <a:lnTo>
                  <a:pt x="9074" y="6730"/>
                </a:lnTo>
                <a:cubicBezTo>
                  <a:pt x="9351" y="6853"/>
                  <a:pt x="9629" y="6915"/>
                  <a:pt x="9938" y="6915"/>
                </a:cubicBezTo>
                <a:cubicBezTo>
                  <a:pt x="10493" y="6915"/>
                  <a:pt x="11018" y="6699"/>
                  <a:pt x="11419" y="6297"/>
                </a:cubicBezTo>
                <a:lnTo>
                  <a:pt x="13147" y="4600"/>
                </a:lnTo>
                <a:cubicBezTo>
                  <a:pt x="14553" y="3076"/>
                  <a:pt x="13201" y="1037"/>
                  <a:pt x="11602" y="1037"/>
                </a:cubicBezTo>
                <a:cubicBezTo>
                  <a:pt x="11130" y="1037"/>
                  <a:pt x="10635" y="1215"/>
                  <a:pt x="10185" y="1637"/>
                </a:cubicBezTo>
                <a:lnTo>
                  <a:pt x="8456" y="3366"/>
                </a:lnTo>
                <a:cubicBezTo>
                  <a:pt x="7839" y="3952"/>
                  <a:pt x="7685" y="4847"/>
                  <a:pt x="7994" y="5649"/>
                </a:cubicBezTo>
                <a:lnTo>
                  <a:pt x="8024" y="5680"/>
                </a:lnTo>
                <a:lnTo>
                  <a:pt x="7561" y="6143"/>
                </a:lnTo>
                <a:cubicBezTo>
                  <a:pt x="6975" y="5094"/>
                  <a:pt x="7160" y="3767"/>
                  <a:pt x="8024" y="2934"/>
                </a:cubicBezTo>
                <a:lnTo>
                  <a:pt x="9753" y="1205"/>
                </a:lnTo>
                <a:cubicBezTo>
                  <a:pt x="10061" y="897"/>
                  <a:pt x="10432" y="650"/>
                  <a:pt x="10864" y="526"/>
                </a:cubicBezTo>
                <a:cubicBezTo>
                  <a:pt x="11092" y="441"/>
                  <a:pt x="11004" y="118"/>
                  <a:pt x="10794" y="118"/>
                </a:cubicBezTo>
                <a:cubicBezTo>
                  <a:pt x="10777" y="118"/>
                  <a:pt x="10759" y="120"/>
                  <a:pt x="10740" y="125"/>
                </a:cubicBezTo>
                <a:cubicBezTo>
                  <a:pt x="10246" y="249"/>
                  <a:pt x="9814" y="526"/>
                  <a:pt x="9444" y="897"/>
                </a:cubicBezTo>
                <a:lnTo>
                  <a:pt x="7716" y="2594"/>
                </a:lnTo>
                <a:cubicBezTo>
                  <a:pt x="6697" y="3613"/>
                  <a:pt x="6512" y="5217"/>
                  <a:pt x="7253" y="6452"/>
                </a:cubicBezTo>
                <a:lnTo>
                  <a:pt x="6790" y="6915"/>
                </a:lnTo>
                <a:cubicBezTo>
                  <a:pt x="6286" y="6612"/>
                  <a:pt x="5720" y="6464"/>
                  <a:pt x="5158" y="6464"/>
                </a:cubicBezTo>
                <a:cubicBezTo>
                  <a:pt x="4343" y="6464"/>
                  <a:pt x="3535" y="6775"/>
                  <a:pt x="2932" y="7378"/>
                </a:cubicBezTo>
                <a:lnTo>
                  <a:pt x="1235" y="9106"/>
                </a:lnTo>
                <a:cubicBezTo>
                  <a:pt x="0" y="10310"/>
                  <a:pt x="0" y="12316"/>
                  <a:pt x="1235" y="13519"/>
                </a:cubicBezTo>
                <a:cubicBezTo>
                  <a:pt x="1837" y="14136"/>
                  <a:pt x="2639" y="14445"/>
                  <a:pt x="3441" y="14445"/>
                </a:cubicBezTo>
                <a:cubicBezTo>
                  <a:pt x="4244" y="14445"/>
                  <a:pt x="5046" y="14136"/>
                  <a:pt x="5648" y="13519"/>
                </a:cubicBezTo>
                <a:lnTo>
                  <a:pt x="7407" y="11791"/>
                </a:lnTo>
                <a:cubicBezTo>
                  <a:pt x="8395" y="10772"/>
                  <a:pt x="8611" y="9198"/>
                  <a:pt x="7870" y="7964"/>
                </a:cubicBezTo>
                <a:lnTo>
                  <a:pt x="8333" y="7501"/>
                </a:lnTo>
                <a:cubicBezTo>
                  <a:pt x="8837" y="7804"/>
                  <a:pt x="9403" y="7952"/>
                  <a:pt x="9965" y="7952"/>
                </a:cubicBezTo>
                <a:cubicBezTo>
                  <a:pt x="10780" y="7952"/>
                  <a:pt x="11588" y="7641"/>
                  <a:pt x="12191" y="7038"/>
                </a:cubicBezTo>
                <a:lnTo>
                  <a:pt x="13919" y="5310"/>
                </a:lnTo>
                <a:cubicBezTo>
                  <a:pt x="15123" y="4106"/>
                  <a:pt x="15123" y="2100"/>
                  <a:pt x="13919" y="897"/>
                </a:cubicBezTo>
                <a:lnTo>
                  <a:pt x="13857" y="897"/>
                </a:lnTo>
                <a:cubicBezTo>
                  <a:pt x="13363" y="403"/>
                  <a:pt x="12746" y="94"/>
                  <a:pt x="12036" y="2"/>
                </a:cubicBezTo>
                <a:cubicBezTo>
                  <a:pt x="12027" y="1"/>
                  <a:pt x="12018" y="0"/>
                  <a:pt x="12008" y="0"/>
                </a:cubicBezTo>
                <a:close/>
              </a:path>
            </a:pathLst>
          </a:custGeom>
          <a:solidFill>
            <a:srgbClr val="F9F9F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292" name="Picture 4" descr="Exclamation mark Interjection Computer Icons Check mark Doodle, exclamation  mark, angle, white, rectangle png | PNGWing">
            <a:extLst>
              <a:ext uri="{FF2B5EF4-FFF2-40B4-BE49-F238E27FC236}">
                <a16:creationId xmlns:a16="http://schemas.microsoft.com/office/drawing/2014/main" id="{B4134276-5B46-42DD-A5D0-6D9A5868D2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16" b="74267" l="42065" r="57935"/>
                    </a14:imgEffect>
                  </a14:imgLayer>
                </a14:imgProps>
              </a:ext>
              <a:ext uri="{28A0092B-C50C-407E-A947-70E740481C1C}">
                <a14:useLocalDpi xmlns:a14="http://schemas.microsoft.com/office/drawing/2010/main" val="0"/>
              </a:ext>
            </a:extLst>
          </a:blip>
          <a:srcRect/>
          <a:stretch>
            <a:fillRect/>
          </a:stretch>
        </p:blipFill>
        <p:spPr bwMode="auto">
          <a:xfrm>
            <a:off x="129662" y="1199346"/>
            <a:ext cx="1047406" cy="69899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Exclamation mark Interjection Computer Icons Check mark Doodle, exclamation  mark, angle, white, rectangle png | PNGWing">
            <a:extLst>
              <a:ext uri="{FF2B5EF4-FFF2-40B4-BE49-F238E27FC236}">
                <a16:creationId xmlns:a16="http://schemas.microsoft.com/office/drawing/2014/main" id="{0A2A9724-296F-49F0-A4F3-77B2E1EDEA9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16" b="74267" l="42065" r="57935"/>
                    </a14:imgEffect>
                  </a14:imgLayer>
                </a14:imgProps>
              </a:ext>
              <a:ext uri="{28A0092B-C50C-407E-A947-70E740481C1C}">
                <a14:useLocalDpi xmlns:a14="http://schemas.microsoft.com/office/drawing/2010/main" val="0"/>
              </a:ext>
            </a:extLst>
          </a:blip>
          <a:srcRect/>
          <a:stretch>
            <a:fillRect/>
          </a:stretch>
        </p:blipFill>
        <p:spPr bwMode="auto">
          <a:xfrm>
            <a:off x="101966" y="3264587"/>
            <a:ext cx="1047406" cy="6989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Exclamation mark Interjection Computer Icons Check mark Doodle, exclamation  mark, angle, white, rectangle png | PNGWing">
            <a:extLst>
              <a:ext uri="{FF2B5EF4-FFF2-40B4-BE49-F238E27FC236}">
                <a16:creationId xmlns:a16="http://schemas.microsoft.com/office/drawing/2014/main" id="{08ADDAAA-089D-481F-B887-8FEA7A50C7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16" b="74267" l="42065" r="57935"/>
                    </a14:imgEffect>
                  </a14:imgLayer>
                </a14:imgProps>
              </a:ext>
              <a:ext uri="{28A0092B-C50C-407E-A947-70E740481C1C}">
                <a14:useLocalDpi xmlns:a14="http://schemas.microsoft.com/office/drawing/2010/main" val="0"/>
              </a:ext>
            </a:extLst>
          </a:blip>
          <a:srcRect/>
          <a:stretch>
            <a:fillRect/>
          </a:stretch>
        </p:blipFill>
        <p:spPr bwMode="auto">
          <a:xfrm>
            <a:off x="8102362" y="3272711"/>
            <a:ext cx="1047406" cy="69899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Exclamation mark Interjection Computer Icons Check mark Doodle, exclamation  mark, angle, white, rectangle png | PNGWing">
            <a:extLst>
              <a:ext uri="{FF2B5EF4-FFF2-40B4-BE49-F238E27FC236}">
                <a16:creationId xmlns:a16="http://schemas.microsoft.com/office/drawing/2014/main" id="{B17D5AE4-F18C-4B00-99F1-35DCE174A4F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16" b="74267" l="42065" r="57935"/>
                    </a14:imgEffect>
                  </a14:imgLayer>
                </a14:imgProps>
              </a:ext>
              <a:ext uri="{28A0092B-C50C-407E-A947-70E740481C1C}">
                <a14:useLocalDpi xmlns:a14="http://schemas.microsoft.com/office/drawing/2010/main" val="0"/>
              </a:ext>
            </a:extLst>
          </a:blip>
          <a:srcRect/>
          <a:stretch>
            <a:fillRect/>
          </a:stretch>
        </p:blipFill>
        <p:spPr bwMode="auto">
          <a:xfrm>
            <a:off x="8024537" y="1232177"/>
            <a:ext cx="1047406" cy="69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65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12292"/>
                                        </p:tgtEl>
                                        <p:attrNameLst>
                                          <p:attrName>style.visibility</p:attrName>
                                        </p:attrNameLst>
                                      </p:cBhvr>
                                      <p:to>
                                        <p:strVal val="visible"/>
                                      </p:to>
                                    </p:set>
                                    <p:animEffect transition="in" filter="fade">
                                      <p:cBhvr>
                                        <p:cTn id="19" dur="500"/>
                                        <p:tgtEl>
                                          <p:spTgt spid="1229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500"/>
                                        <p:tgtEl>
                                          <p:spTgt spid="113"/>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nodeType="with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par>
                                <p:cTn id="51" presetID="10"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84"/>
                                        </p:tgtEl>
                                        <p:attrNameLst>
                                          <p:attrName>style.visibility</p:attrName>
                                        </p:attrNameLst>
                                      </p:cBhvr>
                                      <p:to>
                                        <p:strVal val="visible"/>
                                      </p:to>
                                    </p:set>
                                    <p:anim calcmode="lin" valueType="num">
                                      <p:cBhvr additive="base">
                                        <p:cTn id="72" dur="500" fill="hold"/>
                                        <p:tgtEl>
                                          <p:spTgt spid="84"/>
                                        </p:tgtEl>
                                        <p:attrNameLst>
                                          <p:attrName>ppt_x</p:attrName>
                                        </p:attrNameLst>
                                      </p:cBhvr>
                                      <p:tavLst>
                                        <p:tav tm="0">
                                          <p:val>
                                            <p:strVal val="#ppt_x"/>
                                          </p:val>
                                        </p:tav>
                                        <p:tav tm="100000">
                                          <p:val>
                                            <p:strVal val="#ppt_x"/>
                                          </p:val>
                                        </p:tav>
                                      </p:tavLst>
                                    </p:anim>
                                    <p:anim calcmode="lin" valueType="num">
                                      <p:cBhvr additive="base">
                                        <p:cTn id="7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60" grpId="0" animBg="1"/>
      <p:bldP spid="62" grpId="0" animBg="1"/>
      <p:bldP spid="68" grpId="0" animBg="1"/>
      <p:bldP spid="70" grpId="0" animBg="1"/>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ABD6BD12-3E08-48BC-9F70-A8C3E2FC38B7}"/>
              </a:ext>
            </a:extLst>
          </p:cNvPr>
          <p:cNvSpPr/>
          <p:nvPr/>
        </p:nvSpPr>
        <p:spPr>
          <a:xfrm>
            <a:off x="5914956" y="1116148"/>
            <a:ext cx="1111386" cy="1112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4572000" y="2228400"/>
            <a:ext cx="3797299" cy="1026359"/>
          </a:xfrm>
          <a:ln>
            <a:noFill/>
          </a:ln>
        </p:spPr>
        <p:txBody>
          <a:bodyPr/>
          <a:lstStyle/>
          <a:p>
            <a:r>
              <a:rPr lang="tr-TR" sz="2800" dirty="0"/>
              <a:t>Data Sources</a:t>
            </a:r>
            <a:endParaRPr lang="en-US" sz="2800"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4726800" y="3121200"/>
            <a:ext cx="3487699" cy="660103"/>
          </a:xfrm>
          <a:ln>
            <a:noFill/>
          </a:ln>
        </p:spPr>
        <p:txBody>
          <a:bodyPr anchor="ctr">
            <a:noAutofit/>
          </a:bodyPr>
          <a:lstStyle/>
          <a:p>
            <a:r>
              <a:rPr lang="tr-TR" sz="1600" dirty="0"/>
              <a:t>What is the Data that is used to create Value?</a:t>
            </a:r>
            <a:endParaRPr lang="en-US" sz="1600"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5875200" y="1310400"/>
            <a:ext cx="1187700" cy="766187"/>
          </a:xfrm>
          <a:ln>
            <a:noFill/>
          </a:ln>
        </p:spPr>
        <p:txBody>
          <a:bodyPr anchor="ctr">
            <a:normAutofit lnSpcReduction="10000"/>
          </a:bodyPr>
          <a:lstStyle/>
          <a:p>
            <a:r>
              <a:rPr lang="tr-TR" dirty="0"/>
              <a:t>3</a:t>
            </a:r>
            <a:endParaRPr lang="en-US" dirty="0"/>
          </a:p>
        </p:txBody>
      </p:sp>
      <p:sp>
        <p:nvSpPr>
          <p:cNvPr id="2" name="Rectángulo 1">
            <a:extLst>
              <a:ext uri="{FF2B5EF4-FFF2-40B4-BE49-F238E27FC236}">
                <a16:creationId xmlns:a16="http://schemas.microsoft.com/office/drawing/2014/main" id="{99169E93-ACB8-4991-827C-F0A8940D6FB8}"/>
              </a:ext>
            </a:extLst>
          </p:cNvPr>
          <p:cNvSpPr/>
          <p:nvPr/>
        </p:nvSpPr>
        <p:spPr>
          <a:xfrm>
            <a:off x="5905102" y="1283077"/>
            <a:ext cx="1187700" cy="76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B25B0CA-C5CE-4173-99DF-78B12F2A3882}"/>
              </a:ext>
            </a:extLst>
          </p:cNvPr>
          <p:cNvSpPr/>
          <p:nvPr/>
        </p:nvSpPr>
        <p:spPr>
          <a:xfrm>
            <a:off x="4600301" y="2061528"/>
            <a:ext cx="3797299" cy="1014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BDE57E6-F35A-4CF7-B03F-E89A43CF968A}"/>
              </a:ext>
            </a:extLst>
          </p:cNvPr>
          <p:cNvSpPr/>
          <p:nvPr/>
        </p:nvSpPr>
        <p:spPr>
          <a:xfrm>
            <a:off x="4910183" y="3083798"/>
            <a:ext cx="3177540" cy="65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A6A448D2-9B4E-4D38-A6DF-0937616CD482}"/>
              </a:ext>
            </a:extLst>
          </p:cNvPr>
          <p:cNvSpPr/>
          <p:nvPr/>
        </p:nvSpPr>
        <p:spPr>
          <a:xfrm>
            <a:off x="332338" y="777180"/>
            <a:ext cx="3283527" cy="3283527"/>
          </a:xfrm>
          <a:prstGeom prst="ellipse">
            <a:avLst/>
          </a:prstGeom>
          <a:noFill/>
          <a:ln w="28575">
            <a:solidFill>
              <a:srgbClr val="27272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174" name="Picture 6" descr="Büyük Veri - KOBİ&amp;#39;lere Özel - Blog - Senem Kılıç">
            <a:extLst>
              <a:ext uri="{FF2B5EF4-FFF2-40B4-BE49-F238E27FC236}">
                <a16:creationId xmlns:a16="http://schemas.microsoft.com/office/drawing/2014/main" id="{EFA876CF-071A-489E-B482-5CDF16D47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354" y="1865397"/>
            <a:ext cx="2159100" cy="125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946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844467"/>
            <a:ext cx="7696200" cy="330156"/>
          </a:xfrm>
          <a:ln>
            <a:noFill/>
          </a:ln>
        </p:spPr>
        <p:txBody>
          <a:bodyPr>
            <a:noAutofit/>
          </a:bodyPr>
          <a:lstStyle/>
          <a:p>
            <a:r>
              <a:rPr lang="tr-TR" dirty="0"/>
              <a:t>Data Sources</a:t>
            </a:r>
            <a:br>
              <a:rPr lang="tr-TR" dirty="0"/>
            </a:br>
            <a:endParaRPr lang="en-US" dirty="0"/>
          </a:p>
        </p:txBody>
      </p:sp>
      <p:sp>
        <p:nvSpPr>
          <p:cNvPr id="12" name="Marcador de contenido 11">
            <a:extLst>
              <a:ext uri="{FF2B5EF4-FFF2-40B4-BE49-F238E27FC236}">
                <a16:creationId xmlns:a16="http://schemas.microsoft.com/office/drawing/2014/main" id="{850FE805-3682-40F5-8C12-11A299A85BB7}"/>
              </a:ext>
            </a:extLst>
          </p:cNvPr>
          <p:cNvSpPr>
            <a:spLocks noGrp="1"/>
          </p:cNvSpPr>
          <p:nvPr>
            <p:ph type="body" sz="quarter" idx="12"/>
          </p:nvPr>
        </p:nvSpPr>
        <p:spPr>
          <a:xfrm>
            <a:off x="723900" y="1402481"/>
            <a:ext cx="7696200" cy="1037396"/>
          </a:xfrm>
        </p:spPr>
        <p:txBody>
          <a:bodyPr anchor="t">
            <a:normAutofit lnSpcReduction="10000"/>
          </a:bodyPr>
          <a:lstStyle/>
          <a:p>
            <a:pPr marL="0" indent="0">
              <a:buNone/>
            </a:pPr>
            <a:r>
              <a:rPr lang="tr-TR" sz="1200" i="1" dirty="0"/>
              <a:t>What is the Data that is used to create Value?</a:t>
            </a:r>
            <a:endParaRPr lang="tr-TR" sz="1200" dirty="0"/>
          </a:p>
          <a:p>
            <a:r>
              <a:rPr lang="tr-TR" sz="1200" dirty="0"/>
              <a:t>All the historical sales records</a:t>
            </a:r>
          </a:p>
          <a:p>
            <a:r>
              <a:rPr lang="tr-TR" sz="1200" dirty="0"/>
              <a:t>All the listed/delisted real estate prices</a:t>
            </a:r>
            <a:endParaRPr lang="en-US" sz="1200" dirty="0"/>
          </a:p>
          <a:p>
            <a:r>
              <a:rPr lang="tr-TR" sz="1200" dirty="0"/>
              <a:t>Real Estate Consultancy Reports</a:t>
            </a:r>
            <a:endParaRPr lang="en-US" sz="1200" dirty="0"/>
          </a:p>
        </p:txBody>
      </p:sp>
      <p:sp>
        <p:nvSpPr>
          <p:cNvPr id="3" name="Content Placeholder 2">
            <a:extLst>
              <a:ext uri="{FF2B5EF4-FFF2-40B4-BE49-F238E27FC236}">
                <a16:creationId xmlns:a16="http://schemas.microsoft.com/office/drawing/2014/main" id="{1AEFB39F-6B45-438B-8B45-B4A8AE3B4022}"/>
              </a:ext>
            </a:extLst>
          </p:cNvPr>
          <p:cNvSpPr>
            <a:spLocks noGrp="1"/>
          </p:cNvSpPr>
          <p:nvPr>
            <p:ph sz="half" idx="2"/>
          </p:nvPr>
        </p:nvSpPr>
        <p:spPr>
          <a:xfrm>
            <a:off x="5209773" y="-733431"/>
            <a:ext cx="1637584" cy="95658"/>
          </a:xfrm>
        </p:spPr>
        <p:txBody>
          <a:bodyPr>
            <a:normAutofit fontScale="25000" lnSpcReduction="20000"/>
          </a:bodyPr>
          <a:lstStyle/>
          <a:p>
            <a:r>
              <a:rPr lang="tr-TR" sz="1200" dirty="0"/>
              <a:t>What is the Data that is used to create Value?</a:t>
            </a:r>
          </a:p>
        </p:txBody>
      </p:sp>
      <p:sp>
        <p:nvSpPr>
          <p:cNvPr id="11" name="Marcador de contenido 11">
            <a:extLst>
              <a:ext uri="{FF2B5EF4-FFF2-40B4-BE49-F238E27FC236}">
                <a16:creationId xmlns:a16="http://schemas.microsoft.com/office/drawing/2014/main" id="{0EE1F504-72A9-4DFF-9AC8-77EEDA4594D6}"/>
              </a:ext>
            </a:extLst>
          </p:cNvPr>
          <p:cNvSpPr txBox="1">
            <a:spLocks/>
          </p:cNvSpPr>
          <p:nvPr/>
        </p:nvSpPr>
        <p:spPr>
          <a:xfrm>
            <a:off x="714894" y="3332605"/>
            <a:ext cx="7696200" cy="128428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3" name="Content Placeholder 2">
            <a:extLst>
              <a:ext uri="{FF2B5EF4-FFF2-40B4-BE49-F238E27FC236}">
                <a16:creationId xmlns:a16="http://schemas.microsoft.com/office/drawing/2014/main" id="{209EA772-A895-4AB1-806D-C553CAB1F5B7}"/>
              </a:ext>
            </a:extLst>
          </p:cNvPr>
          <p:cNvSpPr txBox="1">
            <a:spLocks/>
          </p:cNvSpPr>
          <p:nvPr/>
        </p:nvSpPr>
        <p:spPr>
          <a:xfrm>
            <a:off x="705888" y="2656863"/>
            <a:ext cx="7705206" cy="1795600"/>
          </a:xfrm>
          <a:prstGeom prst="rect">
            <a:avLst/>
          </a:prstGeom>
        </p:spPr>
        <p:txBody>
          <a:bodyPr vert="horz" lIns="91440" tIns="45720" rIns="91440" bIns="4572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chemeClr val="tx1"/>
                </a:solidFill>
                <a:latin typeface="Montserrat" panose="00000500000000000000" pitchFamily="50" charset="0"/>
                <a:ea typeface="+mn-ea"/>
                <a:cs typeface="+mn-cs"/>
              </a:defRPr>
            </a:lvl1pPr>
            <a:lvl2pPr marL="6286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2pPr>
            <a:lvl3pPr marL="9715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3pPr>
            <a:lvl4pPr marL="13144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4pPr>
            <a:lvl5pPr marL="1657350" indent="-285750" algn="l" defTabSz="685800" rtl="0" eaLnBrk="1" latinLnBrk="0" hangingPunct="1">
              <a:lnSpc>
                <a:spcPct val="90000"/>
              </a:lnSpc>
              <a:spcBef>
                <a:spcPts val="375"/>
              </a:spcBef>
              <a:buFont typeface="Arial" panose="020B0604020202020204" pitchFamily="34" charset="0"/>
              <a:buChar char="•"/>
              <a:defRPr sz="1600" b="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tr-TR" sz="1200" i="1" dirty="0"/>
              <a:t>Where can we collect Data?</a:t>
            </a:r>
          </a:p>
          <a:p>
            <a:r>
              <a:rPr lang="tr-TR" sz="1200" dirty="0"/>
              <a:t>Most of the sales records are publicly available such as</a:t>
            </a:r>
          </a:p>
          <a:p>
            <a:pPr marL="285750" indent="-285750">
              <a:buFont typeface="Arial" panose="020B0604020202020204" pitchFamily="34" charset="0"/>
              <a:buChar char="•"/>
            </a:pPr>
            <a:r>
              <a:rPr lang="tr-TR" sz="1200" dirty="0"/>
              <a:t>Government Notery Informations</a:t>
            </a:r>
          </a:p>
          <a:p>
            <a:pPr marL="285750" indent="-285750">
              <a:buFont typeface="Arial" panose="020B0604020202020204" pitchFamily="34" charset="0"/>
              <a:buChar char="•"/>
            </a:pPr>
            <a:r>
              <a:rPr lang="tr-TR" sz="1200" dirty="0"/>
              <a:t>Third Party Websites</a:t>
            </a:r>
          </a:p>
          <a:p>
            <a:r>
              <a:rPr lang="tr-TR" sz="1200" dirty="0"/>
              <a:t>except business expert reports which can provide </a:t>
            </a:r>
          </a:p>
          <a:p>
            <a:r>
              <a:rPr lang="tr-TR" sz="1200" dirty="0"/>
              <a:t>needed knowledge for targeted area.</a:t>
            </a:r>
          </a:p>
          <a:p>
            <a:endParaRPr lang="tr-TR" sz="1200" dirty="0"/>
          </a:p>
        </p:txBody>
      </p:sp>
      <p:pic>
        <p:nvPicPr>
          <p:cNvPr id="4098" name="Picture 2" descr="sahibinden.com 2020 verilerini açıkladı - Doğan Kabak">
            <a:extLst>
              <a:ext uri="{FF2B5EF4-FFF2-40B4-BE49-F238E27FC236}">
                <a16:creationId xmlns:a16="http://schemas.microsoft.com/office/drawing/2014/main" id="{DA692EF8-16C8-423C-9AE3-57521CDFC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091" y="1170490"/>
            <a:ext cx="1871501" cy="104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illow® Set to Launch National TV Commercials » RealtyBizNews: Real Estate  News">
            <a:extLst>
              <a:ext uri="{FF2B5EF4-FFF2-40B4-BE49-F238E27FC236}">
                <a16:creationId xmlns:a16="http://schemas.microsoft.com/office/drawing/2014/main" id="{7FB68FC7-D455-451A-9D5C-108C82344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872" y="1162556"/>
            <a:ext cx="1576876" cy="10373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Youtube Channel Art Era Realty Group Png Real Estate - Era Real Estate -  2560x1440 PNG Download - PNGkit">
            <a:extLst>
              <a:ext uri="{FF2B5EF4-FFF2-40B4-BE49-F238E27FC236}">
                <a16:creationId xmlns:a16="http://schemas.microsoft.com/office/drawing/2014/main" id="{E2C04265-8DBB-4229-9EB2-D571D7693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6091" y="2749973"/>
            <a:ext cx="2081959" cy="9322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Sotheby&amp;#39;s International Realty (@sothebysrealty) / Twitter">
            <a:extLst>
              <a:ext uri="{FF2B5EF4-FFF2-40B4-BE49-F238E27FC236}">
                <a16:creationId xmlns:a16="http://schemas.microsoft.com/office/drawing/2014/main" id="{5B9C1743-63E4-4E22-B97E-F516D77D1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773" y="2741350"/>
            <a:ext cx="940843" cy="94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868314"/>
      </p:ext>
    </p:extLst>
  </p:cSld>
  <p:clrMapOvr>
    <a:masterClrMapping/>
  </p:clrMapOvr>
</p:sld>
</file>

<file path=ppt/theme/theme1.xml><?xml version="1.0" encoding="utf-8"?>
<a:theme xmlns:a="http://schemas.openxmlformats.org/drawingml/2006/main" name="Office Theme">
  <a:themeElements>
    <a:clrScheme name="Business Continuity Frameworks Meeting by Slidesgo">
      <a:dk1>
        <a:sysClr val="windowText" lastClr="000000"/>
      </a:dk1>
      <a:lt1>
        <a:srgbClr val="F9F9F1"/>
      </a:lt1>
      <a:dk2>
        <a:srgbClr val="3E4C4C"/>
      </a:dk2>
      <a:lt2>
        <a:srgbClr val="A3D392"/>
      </a:lt2>
      <a:accent1>
        <a:srgbClr val="89C773"/>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60F9265880FE949BE8C3D0F37C1ED3D" ma:contentTypeVersion="2" ma:contentTypeDescription="Crear nuevo documento." ma:contentTypeScope="" ma:versionID="6324523375f5276df15901b2904a8cd9">
  <xsd:schema xmlns:xsd="http://www.w3.org/2001/XMLSchema" xmlns:xs="http://www.w3.org/2001/XMLSchema" xmlns:p="http://schemas.microsoft.com/office/2006/metadata/properties" xmlns:ns3="3f268bcc-9c2a-49f3-9cb3-db7f72c2a58d" targetNamespace="http://schemas.microsoft.com/office/2006/metadata/properties" ma:root="true" ma:fieldsID="8e3f4d39d2faae94feeda0b25b8144f3" ns3:_="">
    <xsd:import namespace="3f268bcc-9c2a-49f3-9cb3-db7f72c2a58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268bcc-9c2a-49f3-9cb3-db7f72c2a5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9A6F5-7966-4245-8D7A-1C8C9B063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268bcc-9c2a-49f3-9cb3-db7f72c2a5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3793DF-674F-4C25-8DD1-2BF3AFB246E6}">
  <ds:schemaRefs>
    <ds:schemaRef ds:uri="http://www.w3.org/XML/1998/namespace"/>
    <ds:schemaRef ds:uri="http://schemas.microsoft.com/office/infopath/2007/PartnerControls"/>
    <ds:schemaRef ds:uri="http://purl.org/dc/dcmitype/"/>
    <ds:schemaRef ds:uri="http://purl.org/dc/terms/"/>
    <ds:schemaRef ds:uri="http://schemas.microsoft.com/office/2006/documentManagement/types"/>
    <ds:schemaRef ds:uri="http://schemas.openxmlformats.org/package/2006/metadata/core-properties"/>
    <ds:schemaRef ds:uri="3f268bcc-9c2a-49f3-9cb3-db7f72c2a58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EA4D2616-482F-4E99-BD1E-BF5EB26CAF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10991</TotalTime>
  <Words>1132</Words>
  <Application>Microsoft Office PowerPoint</Application>
  <PresentationFormat>On-screen Show (16:9)</PresentationFormat>
  <Paragraphs>151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Montserrat</vt:lpstr>
      <vt:lpstr>Poiret One</vt:lpstr>
      <vt:lpstr>Wingdings</vt:lpstr>
      <vt:lpstr>Office Theme</vt:lpstr>
      <vt:lpstr>Real Estate Price Forecasting  with Big Data &amp; M.L.</vt:lpstr>
      <vt:lpstr>TABLE OF CONTENTS</vt:lpstr>
      <vt:lpstr>Economic Concepts</vt:lpstr>
      <vt:lpstr>Real Estates &amp; Prices</vt:lpstr>
      <vt:lpstr>Business Problem What is the value that can be created?</vt:lpstr>
      <vt:lpstr>Real Estate Features</vt:lpstr>
      <vt:lpstr>Price Determinants</vt:lpstr>
      <vt:lpstr>Data Sources</vt:lpstr>
      <vt:lpstr>Data Sources </vt:lpstr>
      <vt:lpstr>Modeling</vt:lpstr>
      <vt:lpstr>Different Models</vt:lpstr>
      <vt:lpstr>PowerPoint Presentation</vt:lpstr>
      <vt:lpstr>Different Models</vt:lpstr>
      <vt:lpstr>Zillow Case</vt:lpstr>
      <vt:lpstr>Zillow Case</vt:lpstr>
      <vt:lpstr>Take Aways</vt:lpstr>
      <vt:lpstr>Lessons Learned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Price Forecasting  with Big Data &amp; M.L.</dc:title>
  <cp:lastModifiedBy>Onur Can</cp:lastModifiedBy>
  <cp:revision>52</cp:revision>
  <dcterms:created xsi:type="dcterms:W3CDTF">2021-10-12T08:06:43Z</dcterms:created>
  <dcterms:modified xsi:type="dcterms:W3CDTF">2022-09-14T19:47:22Z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0x010100E60F9265880FE949BE8C3D0F37C1ED3D</vt:lpwstr>
  </property>
</Properties>
</file>